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6" r:id="rId2"/>
  </p:sldIdLst>
  <p:sldSz cx="43891200" cy="32918400"/>
  <p:notesSz cx="7315200" cy="9601200"/>
  <p:defaultTextStyle>
    <a:defPPr>
      <a:defRPr lang="en-US"/>
    </a:defPPr>
    <a:lvl1pPr marL="0" algn="l" defTabSz="3686610" rtl="0" eaLnBrk="1" latinLnBrk="0" hangingPunct="1">
      <a:defRPr sz="7256" kern="1200">
        <a:solidFill>
          <a:schemeClr val="tx1"/>
        </a:solidFill>
        <a:latin typeface="+mn-lt"/>
        <a:ea typeface="+mn-ea"/>
        <a:cs typeface="+mn-cs"/>
      </a:defRPr>
    </a:lvl1pPr>
    <a:lvl2pPr marL="1843306" algn="l" defTabSz="3686610" rtl="0" eaLnBrk="1" latinLnBrk="0" hangingPunct="1">
      <a:defRPr sz="7256" kern="1200">
        <a:solidFill>
          <a:schemeClr val="tx1"/>
        </a:solidFill>
        <a:latin typeface="+mn-lt"/>
        <a:ea typeface="+mn-ea"/>
        <a:cs typeface="+mn-cs"/>
      </a:defRPr>
    </a:lvl2pPr>
    <a:lvl3pPr marL="3686610" algn="l" defTabSz="3686610" rtl="0" eaLnBrk="1" latinLnBrk="0" hangingPunct="1">
      <a:defRPr sz="7256" kern="1200">
        <a:solidFill>
          <a:schemeClr val="tx1"/>
        </a:solidFill>
        <a:latin typeface="+mn-lt"/>
        <a:ea typeface="+mn-ea"/>
        <a:cs typeface="+mn-cs"/>
      </a:defRPr>
    </a:lvl3pPr>
    <a:lvl4pPr marL="5529915" algn="l" defTabSz="3686610" rtl="0" eaLnBrk="1" latinLnBrk="0" hangingPunct="1">
      <a:defRPr sz="7256" kern="1200">
        <a:solidFill>
          <a:schemeClr val="tx1"/>
        </a:solidFill>
        <a:latin typeface="+mn-lt"/>
        <a:ea typeface="+mn-ea"/>
        <a:cs typeface="+mn-cs"/>
      </a:defRPr>
    </a:lvl4pPr>
    <a:lvl5pPr marL="7373219" algn="l" defTabSz="3686610" rtl="0" eaLnBrk="1" latinLnBrk="0" hangingPunct="1">
      <a:defRPr sz="7256" kern="1200">
        <a:solidFill>
          <a:schemeClr val="tx1"/>
        </a:solidFill>
        <a:latin typeface="+mn-lt"/>
        <a:ea typeface="+mn-ea"/>
        <a:cs typeface="+mn-cs"/>
      </a:defRPr>
    </a:lvl5pPr>
    <a:lvl6pPr marL="9216525" algn="l" defTabSz="3686610" rtl="0" eaLnBrk="1" latinLnBrk="0" hangingPunct="1">
      <a:defRPr sz="7256" kern="1200">
        <a:solidFill>
          <a:schemeClr val="tx1"/>
        </a:solidFill>
        <a:latin typeface="+mn-lt"/>
        <a:ea typeface="+mn-ea"/>
        <a:cs typeface="+mn-cs"/>
      </a:defRPr>
    </a:lvl6pPr>
    <a:lvl7pPr marL="11059832" algn="l" defTabSz="3686610" rtl="0" eaLnBrk="1" latinLnBrk="0" hangingPunct="1">
      <a:defRPr sz="7256" kern="1200">
        <a:solidFill>
          <a:schemeClr val="tx1"/>
        </a:solidFill>
        <a:latin typeface="+mn-lt"/>
        <a:ea typeface="+mn-ea"/>
        <a:cs typeface="+mn-cs"/>
      </a:defRPr>
    </a:lvl7pPr>
    <a:lvl8pPr marL="12903136" algn="l" defTabSz="3686610" rtl="0" eaLnBrk="1" latinLnBrk="0" hangingPunct="1">
      <a:defRPr sz="7256" kern="1200">
        <a:solidFill>
          <a:schemeClr val="tx1"/>
        </a:solidFill>
        <a:latin typeface="+mn-lt"/>
        <a:ea typeface="+mn-ea"/>
        <a:cs typeface="+mn-cs"/>
      </a:defRPr>
    </a:lvl8pPr>
    <a:lvl9pPr marL="14746441" algn="l" defTabSz="3686610" rtl="0" eaLnBrk="1" latinLnBrk="0" hangingPunct="1">
      <a:defRPr sz="725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64A"/>
    <a:srgbClr val="B0D6E2"/>
    <a:srgbClr val="146E8A"/>
    <a:srgbClr val="08757A"/>
    <a:srgbClr val="033133"/>
    <a:srgbClr val="E6E6E6"/>
    <a:srgbClr val="0A8D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23" autoAdjust="0"/>
    <p:restoredTop sz="94680"/>
  </p:normalViewPr>
  <p:slideViewPr>
    <p:cSldViewPr snapToGrid="0" snapToObjects="1">
      <p:cViewPr varScale="1">
        <p:scale>
          <a:sx n="18" d="100"/>
          <a:sy n="18" d="100"/>
        </p:scale>
        <p:origin x="1071" y="11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4F21FE-C0FD-A548-8443-6E6B91036F15}"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4F21FE-C0FD-A548-8443-6E6B91036F15}"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4F21FE-C0FD-A548-8443-6E6B91036F15}"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4F21FE-C0FD-A548-8443-6E6B91036F15}"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4F21FE-C0FD-A548-8443-6E6B91036F15}" type="datetimeFigureOut">
              <a:rPr lang="en-US" smtClean="0"/>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4F21FE-C0FD-A548-8443-6E6B91036F15}" type="datetimeFigureOut">
              <a:rPr lang="en-US" smtClean="0"/>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F21FE-C0FD-A548-8443-6E6B91036F15}" type="datetimeFigureOut">
              <a:rPr lang="en-US" smtClean="0"/>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E4F21FE-C0FD-A548-8443-6E6B91036F15}"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E4F21FE-C0FD-A548-8443-6E6B91036F15}"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4F21FE-C0FD-A548-8443-6E6B91036F15}"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4F21FE-C0FD-A548-8443-6E6B91036F15}"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1C721-F2AE-CF40-8B53-B4EAB16A42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7E4F21FE-C0FD-A548-8443-6E6B91036F15}" type="datetimeFigureOut">
              <a:rPr lang="en-US" smtClean="0"/>
              <a:t>2/20/2025</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3B11C721-F2AE-CF40-8B53-B4EAB16A4217}" type="slidenum">
              <a:rPr lang="en-US" smtClean="0"/>
              <a:t>‹#›</a:t>
            </a:fld>
            <a:endParaRPr lang="en-US"/>
          </a:p>
        </p:txBody>
      </p:sp>
    </p:spTree>
    <p:extLst>
      <p:ext uri="{BB962C8B-B14F-4D97-AF65-F5344CB8AC3E}">
        <p14:creationId xmlns:p14="http://schemas.microsoft.com/office/powerpoint/2010/main" val="6594818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Rounded Corners 38">
            <a:extLst>
              <a:ext uri="{FF2B5EF4-FFF2-40B4-BE49-F238E27FC236}">
                <a16:creationId xmlns:a16="http://schemas.microsoft.com/office/drawing/2014/main" id="{B887EB01-10DB-ABF1-1C2B-DDA616475669}"/>
              </a:ext>
            </a:extLst>
          </p:cNvPr>
          <p:cNvSpPr/>
          <p:nvPr/>
        </p:nvSpPr>
        <p:spPr>
          <a:xfrm>
            <a:off x="29535968" y="7662945"/>
            <a:ext cx="13716000" cy="10582648"/>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52" name="Rectangle: Top Corners Rounded 51">
            <a:extLst>
              <a:ext uri="{FF2B5EF4-FFF2-40B4-BE49-F238E27FC236}">
                <a16:creationId xmlns:a16="http://schemas.microsoft.com/office/drawing/2014/main" id="{8986DD0A-F8B4-B83B-6049-B57B13703745}"/>
              </a:ext>
            </a:extLst>
          </p:cNvPr>
          <p:cNvSpPr/>
          <p:nvPr/>
        </p:nvSpPr>
        <p:spPr>
          <a:xfrm rot="10800000">
            <a:off x="13119361" y="1792913"/>
            <a:ext cx="17652478" cy="3537967"/>
          </a:xfrm>
          <a:prstGeom prst="round2SameRect">
            <a:avLst/>
          </a:prstGeom>
          <a:solidFill>
            <a:srgbClr val="0E3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Top Corners Rounded 52">
            <a:extLst>
              <a:ext uri="{FF2B5EF4-FFF2-40B4-BE49-F238E27FC236}">
                <a16:creationId xmlns:a16="http://schemas.microsoft.com/office/drawing/2014/main" id="{6FBC5528-1BD7-7A32-A05A-3B401163B749}"/>
              </a:ext>
            </a:extLst>
          </p:cNvPr>
          <p:cNvSpPr/>
          <p:nvPr/>
        </p:nvSpPr>
        <p:spPr>
          <a:xfrm rot="10800000">
            <a:off x="13661088" y="2120644"/>
            <a:ext cx="16569024" cy="2972936"/>
          </a:xfrm>
          <a:prstGeom prst="round2SameRect">
            <a:avLst/>
          </a:prstGeom>
          <a:solidFill>
            <a:srgbClr val="0A8D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6" name="Group 105">
            <a:extLst>
              <a:ext uri="{FF2B5EF4-FFF2-40B4-BE49-F238E27FC236}">
                <a16:creationId xmlns:a16="http://schemas.microsoft.com/office/drawing/2014/main" id="{1FD570E7-E06B-604A-A17E-106537A73F18}"/>
              </a:ext>
            </a:extLst>
          </p:cNvPr>
          <p:cNvGrpSpPr/>
          <p:nvPr/>
        </p:nvGrpSpPr>
        <p:grpSpPr>
          <a:xfrm>
            <a:off x="5796116" y="-1"/>
            <a:ext cx="32298969" cy="2148637"/>
            <a:chOff x="16904746" y="-2"/>
            <a:chExt cx="8470945" cy="2767183"/>
          </a:xfrm>
        </p:grpSpPr>
        <p:sp>
          <p:nvSpPr>
            <p:cNvPr id="54" name="Rectangle: Top Corners Rounded 53">
              <a:extLst>
                <a:ext uri="{FF2B5EF4-FFF2-40B4-BE49-F238E27FC236}">
                  <a16:creationId xmlns:a16="http://schemas.microsoft.com/office/drawing/2014/main" id="{1F86CAF6-1825-EAF0-3A1B-561384639C95}"/>
                </a:ext>
              </a:extLst>
            </p:cNvPr>
            <p:cNvSpPr/>
            <p:nvPr/>
          </p:nvSpPr>
          <p:spPr>
            <a:xfrm rot="10800000">
              <a:off x="16904746" y="0"/>
              <a:ext cx="8470945" cy="2767181"/>
            </a:xfrm>
            <a:prstGeom prst="round2SameRect">
              <a:avLst/>
            </a:prstGeom>
            <a:solidFill>
              <a:srgbClr val="0E3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Top Corners Rounded 54">
              <a:extLst>
                <a:ext uri="{FF2B5EF4-FFF2-40B4-BE49-F238E27FC236}">
                  <a16:creationId xmlns:a16="http://schemas.microsoft.com/office/drawing/2014/main" id="{D59D5026-5F92-8DF5-08CA-91D4FBE975E0}"/>
                </a:ext>
              </a:extLst>
            </p:cNvPr>
            <p:cNvSpPr/>
            <p:nvPr/>
          </p:nvSpPr>
          <p:spPr>
            <a:xfrm rot="10800000">
              <a:off x="17136926" y="-2"/>
              <a:ext cx="8006581" cy="2568032"/>
            </a:xfrm>
            <a:prstGeom prst="round2SameRect">
              <a:avLst/>
            </a:prstGeom>
            <a:solidFill>
              <a:srgbClr val="0A8D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7" name="Title 11">
            <a:extLst>
              <a:ext uri="{FF2B5EF4-FFF2-40B4-BE49-F238E27FC236}">
                <a16:creationId xmlns:a16="http://schemas.microsoft.com/office/drawing/2014/main" id="{9E862304-F336-5ACF-EF26-449188BB117C}"/>
              </a:ext>
            </a:extLst>
          </p:cNvPr>
          <p:cNvSpPr txBox="1"/>
          <p:nvPr/>
        </p:nvSpPr>
        <p:spPr>
          <a:xfrm>
            <a:off x="7329942" y="216702"/>
            <a:ext cx="29231316" cy="2476290"/>
          </a:xfrm>
          <a:prstGeom prst="rect">
            <a:avLst/>
          </a:prstGeom>
        </p:spPr>
        <p:txBody>
          <a:bodyPr lIns="96012" tIns="48006" rIns="96012" bIns="48006"/>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800" b="1" dirty="0">
                <a:solidFill>
                  <a:schemeClr val="bg1"/>
                </a:solidFill>
                <a:latin typeface="Bahnschrift Condensed" panose="020B0502040204020203" pitchFamily="34" charset="0"/>
              </a:rPr>
              <a:t>EMI Filtered Switched Mode Power Supplies for Sounding Rocket Applications</a:t>
            </a:r>
          </a:p>
        </p:txBody>
      </p:sp>
      <p:sp>
        <p:nvSpPr>
          <p:cNvPr id="58" name="Text Placeholder 16">
            <a:extLst>
              <a:ext uri="{FF2B5EF4-FFF2-40B4-BE49-F238E27FC236}">
                <a16:creationId xmlns:a16="http://schemas.microsoft.com/office/drawing/2014/main" id="{73787371-EFD0-9C15-3A7B-482665AC9F85}"/>
              </a:ext>
            </a:extLst>
          </p:cNvPr>
          <p:cNvSpPr txBox="1"/>
          <p:nvPr/>
        </p:nvSpPr>
        <p:spPr>
          <a:xfrm>
            <a:off x="14601306" y="2096466"/>
            <a:ext cx="14688589" cy="2928494"/>
          </a:xfrm>
          <a:prstGeom prst="rect">
            <a:avLst/>
          </a:prstGeom>
        </p:spPr>
        <p:txBody>
          <a:bodyPr wrap="square" lIns="96012" tIns="48006" rIns="96012" bIns="48006" anchor="ctr">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4000" dirty="0">
                <a:solidFill>
                  <a:schemeClr val="bg1"/>
                </a:solidFill>
                <a:latin typeface="Bahnschrift Condensed" panose="020B0502040204020203" pitchFamily="34" charset="0"/>
              </a:rPr>
              <a:t>Author: Abraham Castaneda</a:t>
            </a:r>
          </a:p>
          <a:p>
            <a:pPr algn="ctr"/>
            <a:r>
              <a:rPr lang="en-US" sz="4000" dirty="0">
                <a:solidFill>
                  <a:schemeClr val="bg1"/>
                </a:solidFill>
                <a:latin typeface="Bahnschrift Condensed" panose="020B0502040204020203" pitchFamily="34" charset="0"/>
              </a:rPr>
              <a:t>Faculty mentor: Dr. R. Jacob Baker</a:t>
            </a:r>
          </a:p>
          <a:p>
            <a:pPr algn="ctr"/>
            <a:r>
              <a:rPr lang="en-US" sz="4000" dirty="0">
                <a:solidFill>
                  <a:schemeClr val="bg1"/>
                </a:solidFill>
                <a:latin typeface="Bahnschrift Condensed" panose="020B0502040204020203" pitchFamily="34" charset="0"/>
              </a:rPr>
              <a:t>NASA mentors: Dr. Marilia Samara, Adam J. Schoenwald</a:t>
            </a:r>
          </a:p>
          <a:p>
            <a:pPr algn="ctr"/>
            <a:r>
              <a:rPr lang="en-US" sz="4000" dirty="0">
                <a:solidFill>
                  <a:schemeClr val="bg1"/>
                </a:solidFill>
                <a:latin typeface="Bahnschrift Condensed" panose="020B0502040204020203" pitchFamily="34" charset="0"/>
              </a:rPr>
              <a:t>University of Nevada, Las Vegas | Department of Electrical and Computer Engineering</a:t>
            </a:r>
          </a:p>
        </p:txBody>
      </p:sp>
      <p:pic>
        <p:nvPicPr>
          <p:cNvPr id="109" name="Picture 108" descr="A logo of a space company&#10;&#10;Description automatically generated">
            <a:extLst>
              <a:ext uri="{FF2B5EF4-FFF2-40B4-BE49-F238E27FC236}">
                <a16:creationId xmlns:a16="http://schemas.microsoft.com/office/drawing/2014/main" id="{7AF1594A-09C9-FC94-2735-6C3FA60E0F76}"/>
              </a:ext>
            </a:extLst>
          </p:cNvPr>
          <p:cNvPicPr>
            <a:picLocks noChangeAspect="1"/>
          </p:cNvPicPr>
          <p:nvPr/>
        </p:nvPicPr>
        <p:blipFill rotWithShape="1">
          <a:blip r:embed="rId2"/>
          <a:srcRect l="2496" t="11704" r="2991" b="6591"/>
          <a:stretch/>
        </p:blipFill>
        <p:spPr>
          <a:xfrm>
            <a:off x="1369226" y="321180"/>
            <a:ext cx="2893829" cy="2895602"/>
          </a:xfrm>
          <a:prstGeom prst="rect">
            <a:avLst/>
          </a:prstGeom>
        </p:spPr>
      </p:pic>
      <p:pic>
        <p:nvPicPr>
          <p:cNvPr id="110" name="Picture 109">
            <a:extLst>
              <a:ext uri="{FF2B5EF4-FFF2-40B4-BE49-F238E27FC236}">
                <a16:creationId xmlns:a16="http://schemas.microsoft.com/office/drawing/2014/main" id="{D4D18827-641B-C0A9-D242-87A66BC97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43629" y="1092833"/>
            <a:ext cx="4610102" cy="1352296"/>
          </a:xfrm>
          <a:prstGeom prst="rect">
            <a:avLst/>
          </a:prstGeom>
        </p:spPr>
      </p:pic>
      <p:sp>
        <p:nvSpPr>
          <p:cNvPr id="113" name="Rectangle: Rounded Corners 38">
            <a:extLst>
              <a:ext uri="{FF2B5EF4-FFF2-40B4-BE49-F238E27FC236}">
                <a16:creationId xmlns:a16="http://schemas.microsoft.com/office/drawing/2014/main" id="{9BC58A7F-4602-C565-334C-85E8AF1D8512}"/>
              </a:ext>
            </a:extLst>
          </p:cNvPr>
          <p:cNvSpPr/>
          <p:nvPr/>
        </p:nvSpPr>
        <p:spPr>
          <a:xfrm>
            <a:off x="631190" y="7662945"/>
            <a:ext cx="13716000" cy="9691845"/>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114" name="Rectangle: Top Corners Rounded 113">
            <a:extLst>
              <a:ext uri="{FF2B5EF4-FFF2-40B4-BE49-F238E27FC236}">
                <a16:creationId xmlns:a16="http://schemas.microsoft.com/office/drawing/2014/main" id="{3333210A-B4F2-BD7A-58C6-2D4158F63CC1}"/>
              </a:ext>
            </a:extLst>
          </p:cNvPr>
          <p:cNvSpPr/>
          <p:nvPr/>
        </p:nvSpPr>
        <p:spPr>
          <a:xfrm>
            <a:off x="661272" y="6301495"/>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TextBox 114">
            <a:extLst>
              <a:ext uri="{FF2B5EF4-FFF2-40B4-BE49-F238E27FC236}">
                <a16:creationId xmlns:a16="http://schemas.microsoft.com/office/drawing/2014/main" id="{8FF92945-6C7A-EA95-3A6F-C49C5210C135}"/>
              </a:ext>
            </a:extLst>
          </p:cNvPr>
          <p:cNvSpPr txBox="1"/>
          <p:nvPr/>
        </p:nvSpPr>
        <p:spPr>
          <a:xfrm>
            <a:off x="996175" y="8133423"/>
            <a:ext cx="7492037" cy="9510296"/>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Over the course of this project, I worked on </a:t>
            </a:r>
            <a:r>
              <a:rPr lang="en-US" sz="3600" b="1" dirty="0">
                <a:latin typeface="Bahnschrift Condensed" panose="020B0502040204020203" pitchFamily="34" charset="0"/>
                <a:ea typeface="Open Sans" panose="020B0606030504020204" pitchFamily="34" charset="0"/>
                <a:cs typeface="Open Sans" panose="020B0606030504020204" pitchFamily="34" charset="0"/>
              </a:rPr>
              <a:t>the development, testing, and integration of space-grade power electronics </a:t>
            </a:r>
            <a:r>
              <a:rPr lang="en-US" sz="3600" dirty="0">
                <a:latin typeface="Bahnschrift Condensed" panose="020B0502040204020203" pitchFamily="34" charset="0"/>
                <a:ea typeface="Open Sans" panose="020B0606030504020204" pitchFamily="34" charset="0"/>
                <a:cs typeface="Open Sans" panose="020B0606030504020204" pitchFamily="34" charset="0"/>
              </a:rPr>
              <a:t>in support of the </a:t>
            </a:r>
            <a:r>
              <a:rPr lang="en-US" sz="3600" b="1" dirty="0">
                <a:latin typeface="Bahnschrift Condensed" panose="020B0502040204020203" pitchFamily="34" charset="0"/>
                <a:ea typeface="Open Sans" panose="020B0606030504020204" pitchFamily="34" charset="0"/>
                <a:cs typeface="Open Sans" panose="020B0606030504020204" pitchFamily="34" charset="0"/>
              </a:rPr>
              <a:t>Black and Diffuse Aurora Science Surveyor (BADASS)</a:t>
            </a:r>
            <a:r>
              <a:rPr lang="en-US" sz="3600" dirty="0">
                <a:latin typeface="Bahnschrift Condensed" panose="020B0502040204020203" pitchFamily="34" charset="0"/>
                <a:ea typeface="Open Sans" panose="020B0606030504020204" pitchFamily="34" charset="0"/>
                <a:cs typeface="Open Sans" panose="020B0606030504020204" pitchFamily="34" charset="0"/>
              </a:rPr>
              <a:t> sounding rocket experiment, which aims to investigate the physics behind the optical variations within the aurora borealis</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The specific hardware that was focused on were the printed circuit boards (PCBs) that would supply power to the </a:t>
            </a:r>
            <a:r>
              <a:rPr lang="en-US" sz="3600" b="1" dirty="0">
                <a:latin typeface="Bahnschrift Condensed" panose="020B0502040204020203" pitchFamily="34" charset="0"/>
                <a:ea typeface="Open Sans" panose="020B0606030504020204" pitchFamily="34" charset="0"/>
                <a:cs typeface="Open Sans" panose="020B0606030504020204" pitchFamily="34" charset="0"/>
              </a:rPr>
              <a:t>charge-coupled device (CCD) instrument</a:t>
            </a:r>
            <a:r>
              <a:rPr lang="en-US" sz="3600" dirty="0">
                <a:latin typeface="Bahnschrift Condensed" panose="020B0502040204020203" pitchFamily="34" charset="0"/>
                <a:ea typeface="Open Sans" panose="020B0606030504020204" pitchFamily="34" charset="0"/>
                <a:cs typeface="Open Sans" panose="020B0606030504020204" pitchFamily="34" charset="0"/>
              </a:rPr>
              <a:t> responsible for measuring auroral particles. This is a novel idea and the CCD instrument will be a </a:t>
            </a:r>
            <a:r>
              <a:rPr lang="en-US" sz="3600" b="1" dirty="0">
                <a:latin typeface="Bahnschrift Condensed" panose="020B0502040204020203" pitchFamily="34" charset="0"/>
                <a:ea typeface="Open Sans" panose="020B0606030504020204" pitchFamily="34" charset="0"/>
                <a:cs typeface="Open Sans" panose="020B0606030504020204" pitchFamily="34" charset="0"/>
              </a:rPr>
              <a:t>technology demonstration </a:t>
            </a:r>
            <a:r>
              <a:rPr lang="en-US" sz="3600" dirty="0">
                <a:latin typeface="Bahnschrift Condensed" panose="020B0502040204020203" pitchFamily="34" charset="0"/>
                <a:ea typeface="Open Sans" panose="020B0606030504020204" pitchFamily="34" charset="0"/>
                <a:cs typeface="Open Sans" panose="020B0606030504020204" pitchFamily="34" charset="0"/>
              </a:rPr>
              <a:t>on this sounding rocket experiment.</a:t>
            </a:r>
          </a:p>
          <a:p>
            <a:pPr marL="571500" indent="-571500">
              <a:buFont typeface="Arial" panose="020B0604020202020204" pitchFamily="34" charset="0"/>
              <a:buChar char="•"/>
            </a:pPr>
            <a:endParaRPr lang="en-US" sz="3600" dirty="0">
              <a:latin typeface="Bahnschrift Condensed" panose="020B0502040204020203" pitchFamily="34" charset="0"/>
              <a:ea typeface="Open Sans" panose="020B0606030504020204" pitchFamily="34" charset="0"/>
              <a:cs typeface="Open Sans" panose="020B0606030504020204" pitchFamily="34" charset="0"/>
            </a:endParaRPr>
          </a:p>
        </p:txBody>
      </p:sp>
      <p:sp>
        <p:nvSpPr>
          <p:cNvPr id="116" name="TextBox 115">
            <a:extLst>
              <a:ext uri="{FF2B5EF4-FFF2-40B4-BE49-F238E27FC236}">
                <a16:creationId xmlns:a16="http://schemas.microsoft.com/office/drawing/2014/main" id="{14E27265-CB02-F249-BD64-599618D402BA}"/>
              </a:ext>
            </a:extLst>
          </p:cNvPr>
          <p:cNvSpPr txBox="1"/>
          <p:nvPr/>
        </p:nvSpPr>
        <p:spPr>
          <a:xfrm>
            <a:off x="4952597" y="6561486"/>
            <a:ext cx="5067393"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1. Overview</a:t>
            </a:r>
          </a:p>
        </p:txBody>
      </p:sp>
      <p:sp>
        <p:nvSpPr>
          <p:cNvPr id="31" name="Rectangle: Rounded Corners 38">
            <a:extLst>
              <a:ext uri="{FF2B5EF4-FFF2-40B4-BE49-F238E27FC236}">
                <a16:creationId xmlns:a16="http://schemas.microsoft.com/office/drawing/2014/main" id="{E33F1726-933E-40C5-9059-7521353ACCC3}"/>
              </a:ext>
            </a:extLst>
          </p:cNvPr>
          <p:cNvSpPr/>
          <p:nvPr/>
        </p:nvSpPr>
        <p:spPr>
          <a:xfrm>
            <a:off x="15083579" y="7662945"/>
            <a:ext cx="13716000" cy="10582648"/>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32" name="Rectangle: Top Corners Rounded 31">
            <a:extLst>
              <a:ext uri="{FF2B5EF4-FFF2-40B4-BE49-F238E27FC236}">
                <a16:creationId xmlns:a16="http://schemas.microsoft.com/office/drawing/2014/main" id="{790012F8-83E8-48B5-9985-F3F804CAC0EC}"/>
              </a:ext>
            </a:extLst>
          </p:cNvPr>
          <p:cNvSpPr/>
          <p:nvPr/>
        </p:nvSpPr>
        <p:spPr>
          <a:xfrm>
            <a:off x="15113794" y="6301495"/>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B6CE4D01-FAC7-4F9B-8B29-5449D3FDC816}"/>
              </a:ext>
            </a:extLst>
          </p:cNvPr>
          <p:cNvSpPr txBox="1"/>
          <p:nvPr/>
        </p:nvSpPr>
        <p:spPr>
          <a:xfrm>
            <a:off x="19596894" y="6561486"/>
            <a:ext cx="4683843"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3. Methods</a:t>
            </a:r>
          </a:p>
        </p:txBody>
      </p:sp>
      <p:sp>
        <p:nvSpPr>
          <p:cNvPr id="34" name="TextBox 33">
            <a:extLst>
              <a:ext uri="{FF2B5EF4-FFF2-40B4-BE49-F238E27FC236}">
                <a16:creationId xmlns:a16="http://schemas.microsoft.com/office/drawing/2014/main" id="{5CE995A9-13AA-4590-9872-FAECAD212BC7}"/>
              </a:ext>
            </a:extLst>
          </p:cNvPr>
          <p:cNvSpPr txBox="1"/>
          <p:nvPr/>
        </p:nvSpPr>
        <p:spPr>
          <a:xfrm>
            <a:off x="15614014" y="8227828"/>
            <a:ext cx="12655131" cy="5078313"/>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b="1" dirty="0">
                <a:latin typeface="Bahnschrift Condensed" panose="020B0502040204020203" pitchFamily="34" charset="0"/>
                <a:ea typeface="Open Sans" panose="020B0606030504020204" pitchFamily="34" charset="0"/>
                <a:cs typeface="Open Sans" panose="020B0606030504020204" pitchFamily="34" charset="0"/>
              </a:rPr>
              <a:t>LTpowerCAD and LTspice</a:t>
            </a:r>
            <a:r>
              <a:rPr lang="en-US" sz="3600" dirty="0">
                <a:latin typeface="Bahnschrift Condensed" panose="020B0502040204020203" pitchFamily="34" charset="0"/>
                <a:ea typeface="Open Sans" panose="020B0606030504020204" pitchFamily="34" charset="0"/>
                <a:cs typeface="Open Sans" panose="020B0606030504020204" pitchFamily="34" charset="0"/>
              </a:rPr>
              <a:t> were used to design and simulate the circuits under various input and loading conditions, which helped predict efficiency, output ripple, component stresses, and overall performance</a:t>
            </a:r>
          </a:p>
          <a:p>
            <a:pPr marL="571500" indent="-571500">
              <a:buFont typeface="Arial" panose="020B0604020202020204" pitchFamily="34" charset="0"/>
              <a:buChar char="•"/>
            </a:pPr>
            <a:r>
              <a:rPr lang="en-US" sz="3600" b="1" dirty="0">
                <a:latin typeface="Bahnschrift Condensed" panose="020B0502040204020203" pitchFamily="34" charset="0"/>
                <a:ea typeface="Open Sans" panose="020B0606030504020204" pitchFamily="34" charset="0"/>
                <a:cs typeface="Open Sans" panose="020B0606030504020204" pitchFamily="34" charset="0"/>
              </a:rPr>
              <a:t>KiCAD</a:t>
            </a:r>
            <a:r>
              <a:rPr lang="en-US" sz="3600" dirty="0">
                <a:latin typeface="Bahnschrift Condensed" panose="020B0502040204020203" pitchFamily="34" charset="0"/>
                <a:ea typeface="Open Sans" panose="020B0606030504020204" pitchFamily="34" charset="0"/>
                <a:cs typeface="Open Sans" panose="020B0606030504020204" pitchFamily="34" charset="0"/>
              </a:rPr>
              <a:t> was used to produce the PCB layouts of the designs using footprints of commercial off-the-shelf (COTS) parts acquired from Mouser and DigiKey</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EMI noise levels were measured using conducted emissions testing for </a:t>
            </a:r>
            <a:r>
              <a:rPr lang="en-US" sz="3600" b="1" dirty="0">
                <a:latin typeface="Bahnschrift Condensed" panose="020B0502040204020203" pitchFamily="34" charset="0"/>
                <a:ea typeface="Open Sans" panose="020B0606030504020204" pitchFamily="34" charset="0"/>
                <a:cs typeface="Open Sans" panose="020B0606030504020204" pitchFamily="34" charset="0"/>
              </a:rPr>
              <a:t>differential and common mode noise</a:t>
            </a:r>
            <a:r>
              <a:rPr lang="en-US" sz="3600" dirty="0">
                <a:latin typeface="Bahnschrift Condensed" panose="020B0502040204020203" pitchFamily="34" charset="0"/>
                <a:ea typeface="Open Sans" panose="020B0606030504020204" pitchFamily="34" charset="0"/>
                <a:cs typeface="Open Sans" panose="020B0606030504020204" pitchFamily="34" charset="0"/>
              </a:rPr>
              <a:t>, which </a:t>
            </a:r>
          </a:p>
          <a:p>
            <a:r>
              <a:rPr lang="en-US" sz="3600" b="1" dirty="0">
                <a:latin typeface="Bahnschrift Condensed" panose="020B0502040204020203" pitchFamily="34" charset="0"/>
                <a:ea typeface="Open Sans" panose="020B0606030504020204" pitchFamily="34" charset="0"/>
                <a:cs typeface="Open Sans" panose="020B0606030504020204" pitchFamily="34" charset="0"/>
              </a:rPr>
              <a:t>      Goddard’s General Environmental Verification </a:t>
            </a:r>
          </a:p>
          <a:p>
            <a:r>
              <a:rPr lang="en-US" sz="3600" b="1" dirty="0">
                <a:latin typeface="Bahnschrift Condensed" panose="020B0502040204020203" pitchFamily="34" charset="0"/>
                <a:ea typeface="Open Sans" panose="020B0606030504020204" pitchFamily="34" charset="0"/>
                <a:cs typeface="Open Sans" panose="020B0606030504020204" pitchFamily="34" charset="0"/>
              </a:rPr>
              <a:t>      Standard (GEVS)</a:t>
            </a:r>
            <a:r>
              <a:rPr lang="en-US" sz="3600" dirty="0">
                <a:latin typeface="Bahnschrift Condensed" panose="020B0502040204020203" pitchFamily="34" charset="0"/>
                <a:ea typeface="Open Sans" panose="020B0606030504020204" pitchFamily="34" charset="0"/>
                <a:cs typeface="Open Sans" panose="020B0606030504020204" pitchFamily="34" charset="0"/>
              </a:rPr>
              <a:t> document covers in detail.</a:t>
            </a:r>
          </a:p>
        </p:txBody>
      </p:sp>
      <p:sp>
        <p:nvSpPr>
          <p:cNvPr id="45" name="Rectangle: Rounded Corners 38">
            <a:extLst>
              <a:ext uri="{FF2B5EF4-FFF2-40B4-BE49-F238E27FC236}">
                <a16:creationId xmlns:a16="http://schemas.microsoft.com/office/drawing/2014/main" id="{5C35169C-8F19-4D7D-AF01-3062EAA32401}"/>
              </a:ext>
            </a:extLst>
          </p:cNvPr>
          <p:cNvSpPr/>
          <p:nvPr/>
        </p:nvSpPr>
        <p:spPr>
          <a:xfrm>
            <a:off x="631190" y="19358608"/>
            <a:ext cx="13716000" cy="12939306"/>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46" name="Rectangle: Top Corners Rounded 45">
            <a:extLst>
              <a:ext uri="{FF2B5EF4-FFF2-40B4-BE49-F238E27FC236}">
                <a16:creationId xmlns:a16="http://schemas.microsoft.com/office/drawing/2014/main" id="{8BB0D52B-7458-4FA1-B388-38300141B4DA}"/>
              </a:ext>
            </a:extLst>
          </p:cNvPr>
          <p:cNvSpPr/>
          <p:nvPr/>
        </p:nvSpPr>
        <p:spPr>
          <a:xfrm>
            <a:off x="661272" y="17997159"/>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4FEA5373-B6BC-419F-A5AA-8F573A065EBA}"/>
              </a:ext>
            </a:extLst>
          </p:cNvPr>
          <p:cNvSpPr txBox="1"/>
          <p:nvPr/>
        </p:nvSpPr>
        <p:spPr>
          <a:xfrm>
            <a:off x="4327454" y="18235992"/>
            <a:ext cx="6317679"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2. Introduction</a:t>
            </a:r>
          </a:p>
        </p:txBody>
      </p:sp>
      <p:sp>
        <p:nvSpPr>
          <p:cNvPr id="39" name="Rectangle: Rounded Corners 38">
            <a:extLst>
              <a:ext uri="{FF2B5EF4-FFF2-40B4-BE49-F238E27FC236}">
                <a16:creationId xmlns:a16="http://schemas.microsoft.com/office/drawing/2014/main" id="{642B4C44-DCB7-43A4-88AF-B53B4017A7F3}"/>
              </a:ext>
            </a:extLst>
          </p:cNvPr>
          <p:cNvSpPr/>
          <p:nvPr/>
        </p:nvSpPr>
        <p:spPr>
          <a:xfrm>
            <a:off x="29535967" y="20125090"/>
            <a:ext cx="13716000" cy="8308396"/>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40" name="Rectangle: Top Corners Rounded 39">
            <a:extLst>
              <a:ext uri="{FF2B5EF4-FFF2-40B4-BE49-F238E27FC236}">
                <a16:creationId xmlns:a16="http://schemas.microsoft.com/office/drawing/2014/main" id="{77662DBA-661E-463A-9D9B-938D9739BB0E}"/>
              </a:ext>
            </a:extLst>
          </p:cNvPr>
          <p:cNvSpPr/>
          <p:nvPr/>
        </p:nvSpPr>
        <p:spPr>
          <a:xfrm>
            <a:off x="29548944" y="18883886"/>
            <a:ext cx="13667281"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96C9F05A-80E9-4081-A9F5-3E89FBE78A2B}"/>
              </a:ext>
            </a:extLst>
          </p:cNvPr>
          <p:cNvSpPr txBox="1"/>
          <p:nvPr/>
        </p:nvSpPr>
        <p:spPr>
          <a:xfrm>
            <a:off x="32893960" y="19143877"/>
            <a:ext cx="6977248"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6. Conclusions</a:t>
            </a:r>
          </a:p>
        </p:txBody>
      </p:sp>
      <p:sp>
        <p:nvSpPr>
          <p:cNvPr id="66" name="Rectangle: Top Corners Rounded 65">
            <a:extLst>
              <a:ext uri="{FF2B5EF4-FFF2-40B4-BE49-F238E27FC236}">
                <a16:creationId xmlns:a16="http://schemas.microsoft.com/office/drawing/2014/main" id="{2533A163-2D1F-5C54-1113-79CA8956E313}"/>
              </a:ext>
            </a:extLst>
          </p:cNvPr>
          <p:cNvSpPr/>
          <p:nvPr/>
        </p:nvSpPr>
        <p:spPr>
          <a:xfrm>
            <a:off x="29566183" y="6301495"/>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05D9BA16-9507-19B3-B10E-0EA549B37A4D}"/>
              </a:ext>
            </a:extLst>
          </p:cNvPr>
          <p:cNvSpPr txBox="1"/>
          <p:nvPr/>
        </p:nvSpPr>
        <p:spPr>
          <a:xfrm>
            <a:off x="31795241" y="6561486"/>
            <a:ext cx="9191926"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5. Results (continued)</a:t>
            </a:r>
          </a:p>
        </p:txBody>
      </p:sp>
      <p:sp>
        <p:nvSpPr>
          <p:cNvPr id="79" name="Rectangle: Rounded Corners 38">
            <a:extLst>
              <a:ext uri="{FF2B5EF4-FFF2-40B4-BE49-F238E27FC236}">
                <a16:creationId xmlns:a16="http://schemas.microsoft.com/office/drawing/2014/main" id="{9732BD2A-51BB-E426-BE07-83CA32B617B5}"/>
              </a:ext>
            </a:extLst>
          </p:cNvPr>
          <p:cNvSpPr/>
          <p:nvPr/>
        </p:nvSpPr>
        <p:spPr>
          <a:xfrm>
            <a:off x="15083579" y="20125090"/>
            <a:ext cx="13716000" cy="12052578"/>
          </a:xfrm>
          <a:prstGeom prst="roundRect">
            <a:avLst>
              <a:gd name="adj" fmla="val 1711"/>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80" name="Rectangle: Top Corners Rounded 79">
            <a:extLst>
              <a:ext uri="{FF2B5EF4-FFF2-40B4-BE49-F238E27FC236}">
                <a16:creationId xmlns:a16="http://schemas.microsoft.com/office/drawing/2014/main" id="{1BD977A8-3F69-E844-A829-AA3837D97A83}"/>
              </a:ext>
            </a:extLst>
          </p:cNvPr>
          <p:cNvSpPr/>
          <p:nvPr/>
        </p:nvSpPr>
        <p:spPr>
          <a:xfrm>
            <a:off x="15113661" y="18883887"/>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extBox 80">
            <a:extLst>
              <a:ext uri="{FF2B5EF4-FFF2-40B4-BE49-F238E27FC236}">
                <a16:creationId xmlns:a16="http://schemas.microsoft.com/office/drawing/2014/main" id="{5B8C1103-FE38-C69B-C654-F1F9688D121F}"/>
              </a:ext>
            </a:extLst>
          </p:cNvPr>
          <p:cNvSpPr txBox="1"/>
          <p:nvPr/>
        </p:nvSpPr>
        <p:spPr>
          <a:xfrm>
            <a:off x="18779843" y="19122720"/>
            <a:ext cx="6317679"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4. Results</a:t>
            </a:r>
          </a:p>
        </p:txBody>
      </p:sp>
      <p:sp>
        <p:nvSpPr>
          <p:cNvPr id="67" name="Rectangle: Rounded Corners 66">
            <a:extLst>
              <a:ext uri="{FF2B5EF4-FFF2-40B4-BE49-F238E27FC236}">
                <a16:creationId xmlns:a16="http://schemas.microsoft.com/office/drawing/2014/main" id="{4CBB9673-48B9-44B2-9412-DE7742F74A2C}"/>
              </a:ext>
            </a:extLst>
          </p:cNvPr>
          <p:cNvSpPr/>
          <p:nvPr/>
        </p:nvSpPr>
        <p:spPr>
          <a:xfrm>
            <a:off x="29535967" y="30431284"/>
            <a:ext cx="13716000" cy="1746384"/>
          </a:xfrm>
          <a:prstGeom prst="roundRect">
            <a:avLst>
              <a:gd name="adj" fmla="val 11269"/>
            </a:avLst>
          </a:prstGeom>
          <a:solidFill>
            <a:srgbClr val="E3E3E3"/>
          </a:solidFill>
          <a:ln w="1905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p>
        </p:txBody>
      </p:sp>
      <p:sp>
        <p:nvSpPr>
          <p:cNvPr id="68" name="Rectangle: Top Corners Rounded 67">
            <a:extLst>
              <a:ext uri="{FF2B5EF4-FFF2-40B4-BE49-F238E27FC236}">
                <a16:creationId xmlns:a16="http://schemas.microsoft.com/office/drawing/2014/main" id="{9EFA72CD-7CCF-4351-8048-4B09D2CAC1E7}"/>
              </a:ext>
            </a:extLst>
          </p:cNvPr>
          <p:cNvSpPr/>
          <p:nvPr/>
        </p:nvSpPr>
        <p:spPr>
          <a:xfrm>
            <a:off x="29566183" y="29069835"/>
            <a:ext cx="13650042" cy="1682632"/>
          </a:xfrm>
          <a:prstGeom prst="round2SameRect">
            <a:avLst/>
          </a:prstGeom>
          <a:solidFill>
            <a:srgbClr val="0A8D94"/>
          </a:solidFill>
          <a:ln w="254000" cmpd="sng">
            <a:solidFill>
              <a:srgbClr val="0E364A"/>
            </a:solidFill>
            <a:extLst>
              <a:ext uri="{C807C97D-BFC1-408E-A445-0C87EB9F89A2}">
                <ask:lineSketchStyleProps xmlns:ask="http://schemas.microsoft.com/office/drawing/2018/sketchyshapes" sd="1219033472">
                  <a:custGeom>
                    <a:avLst/>
                    <a:gdLst>
                      <a:gd name="connsiteX0" fmla="*/ 129868 w 6119211"/>
                      <a:gd name="connsiteY0" fmla="*/ 0 h 779195"/>
                      <a:gd name="connsiteX1" fmla="*/ 540031 w 6119211"/>
                      <a:gd name="connsiteY1" fmla="*/ 0 h 779195"/>
                      <a:gd name="connsiteX2" fmla="*/ 1184574 w 6119211"/>
                      <a:gd name="connsiteY2" fmla="*/ 0 h 779195"/>
                      <a:gd name="connsiteX3" fmla="*/ 1594737 w 6119211"/>
                      <a:gd name="connsiteY3" fmla="*/ 0 h 779195"/>
                      <a:gd name="connsiteX4" fmla="*/ 2239279 w 6119211"/>
                      <a:gd name="connsiteY4" fmla="*/ 0 h 779195"/>
                      <a:gd name="connsiteX5" fmla="*/ 2708037 w 6119211"/>
                      <a:gd name="connsiteY5" fmla="*/ 0 h 779195"/>
                      <a:gd name="connsiteX6" fmla="*/ 3118200 w 6119211"/>
                      <a:gd name="connsiteY6" fmla="*/ 0 h 779195"/>
                      <a:gd name="connsiteX7" fmla="*/ 3586958 w 6119211"/>
                      <a:gd name="connsiteY7" fmla="*/ 0 h 779195"/>
                      <a:gd name="connsiteX8" fmla="*/ 4231501 w 6119211"/>
                      <a:gd name="connsiteY8" fmla="*/ 0 h 779195"/>
                      <a:gd name="connsiteX9" fmla="*/ 4700258 w 6119211"/>
                      <a:gd name="connsiteY9" fmla="*/ 0 h 779195"/>
                      <a:gd name="connsiteX10" fmla="*/ 5110422 w 6119211"/>
                      <a:gd name="connsiteY10" fmla="*/ 0 h 779195"/>
                      <a:gd name="connsiteX11" fmla="*/ 5989343 w 6119211"/>
                      <a:gd name="connsiteY11" fmla="*/ 0 h 779195"/>
                      <a:gd name="connsiteX12" fmla="*/ 6119211 w 6119211"/>
                      <a:gd name="connsiteY12" fmla="*/ 129868 h 779195"/>
                      <a:gd name="connsiteX13" fmla="*/ 6119211 w 6119211"/>
                      <a:gd name="connsiteY13" fmla="*/ 435052 h 779195"/>
                      <a:gd name="connsiteX14" fmla="*/ 6119211 w 6119211"/>
                      <a:gd name="connsiteY14" fmla="*/ 779195 h 779195"/>
                      <a:gd name="connsiteX15" fmla="*/ 6119211 w 6119211"/>
                      <a:gd name="connsiteY15" fmla="*/ 779195 h 779195"/>
                      <a:gd name="connsiteX16" fmla="*/ 5562919 w 6119211"/>
                      <a:gd name="connsiteY16" fmla="*/ 779195 h 779195"/>
                      <a:gd name="connsiteX17" fmla="*/ 5006627 w 6119211"/>
                      <a:gd name="connsiteY17" fmla="*/ 779195 h 779195"/>
                      <a:gd name="connsiteX18" fmla="*/ 4450335 w 6119211"/>
                      <a:gd name="connsiteY18" fmla="*/ 779195 h 779195"/>
                      <a:gd name="connsiteX19" fmla="*/ 3894043 w 6119211"/>
                      <a:gd name="connsiteY19" fmla="*/ 779195 h 779195"/>
                      <a:gd name="connsiteX20" fmla="*/ 3398944 w 6119211"/>
                      <a:gd name="connsiteY20" fmla="*/ 779195 h 779195"/>
                      <a:gd name="connsiteX21" fmla="*/ 2781460 w 6119211"/>
                      <a:gd name="connsiteY21" fmla="*/ 779195 h 779195"/>
                      <a:gd name="connsiteX22" fmla="*/ 2225168 w 6119211"/>
                      <a:gd name="connsiteY22" fmla="*/ 779195 h 779195"/>
                      <a:gd name="connsiteX23" fmla="*/ 1546492 w 6119211"/>
                      <a:gd name="connsiteY23" fmla="*/ 779195 h 779195"/>
                      <a:gd name="connsiteX24" fmla="*/ 867815 w 6119211"/>
                      <a:gd name="connsiteY24" fmla="*/ 779195 h 779195"/>
                      <a:gd name="connsiteX25" fmla="*/ 0 w 6119211"/>
                      <a:gd name="connsiteY25" fmla="*/ 779195 h 779195"/>
                      <a:gd name="connsiteX26" fmla="*/ 0 w 6119211"/>
                      <a:gd name="connsiteY26" fmla="*/ 779195 h 779195"/>
                      <a:gd name="connsiteX27" fmla="*/ 0 w 6119211"/>
                      <a:gd name="connsiteY27" fmla="*/ 448038 h 779195"/>
                      <a:gd name="connsiteX28" fmla="*/ 0 w 6119211"/>
                      <a:gd name="connsiteY28" fmla="*/ 129868 h 779195"/>
                      <a:gd name="connsiteX29" fmla="*/ 129868 w 6119211"/>
                      <a:gd name="connsiteY29" fmla="*/ 0 h 77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19211" h="779195" fill="none" extrusionOk="0">
                        <a:moveTo>
                          <a:pt x="129868" y="0"/>
                        </a:moveTo>
                        <a:cubicBezTo>
                          <a:pt x="334191" y="-38864"/>
                          <a:pt x="343871" y="29484"/>
                          <a:pt x="540031" y="0"/>
                        </a:cubicBezTo>
                        <a:cubicBezTo>
                          <a:pt x="736191" y="-29484"/>
                          <a:pt x="987194" y="26475"/>
                          <a:pt x="1184574" y="0"/>
                        </a:cubicBezTo>
                        <a:cubicBezTo>
                          <a:pt x="1381954" y="-26475"/>
                          <a:pt x="1492519" y="16042"/>
                          <a:pt x="1594737" y="0"/>
                        </a:cubicBezTo>
                        <a:cubicBezTo>
                          <a:pt x="1696955" y="-16042"/>
                          <a:pt x="2060758" y="44064"/>
                          <a:pt x="2239279" y="0"/>
                        </a:cubicBezTo>
                        <a:cubicBezTo>
                          <a:pt x="2417800" y="-44064"/>
                          <a:pt x="2489338" y="18683"/>
                          <a:pt x="2708037" y="0"/>
                        </a:cubicBezTo>
                        <a:cubicBezTo>
                          <a:pt x="2926736" y="-18683"/>
                          <a:pt x="2918322" y="21376"/>
                          <a:pt x="3118200" y="0"/>
                        </a:cubicBezTo>
                        <a:cubicBezTo>
                          <a:pt x="3318078" y="-21376"/>
                          <a:pt x="3440428" y="34616"/>
                          <a:pt x="3586958" y="0"/>
                        </a:cubicBezTo>
                        <a:cubicBezTo>
                          <a:pt x="3733488" y="-34616"/>
                          <a:pt x="4044530" y="54439"/>
                          <a:pt x="4231501" y="0"/>
                        </a:cubicBezTo>
                        <a:cubicBezTo>
                          <a:pt x="4418472" y="-54439"/>
                          <a:pt x="4527125" y="10474"/>
                          <a:pt x="4700258" y="0"/>
                        </a:cubicBezTo>
                        <a:cubicBezTo>
                          <a:pt x="4873391" y="-10474"/>
                          <a:pt x="4949878" y="30699"/>
                          <a:pt x="5110422" y="0"/>
                        </a:cubicBezTo>
                        <a:cubicBezTo>
                          <a:pt x="5270966" y="-30699"/>
                          <a:pt x="5710711" y="62562"/>
                          <a:pt x="5989343" y="0"/>
                        </a:cubicBezTo>
                        <a:cubicBezTo>
                          <a:pt x="6066443" y="13141"/>
                          <a:pt x="6133776" y="72553"/>
                          <a:pt x="6119211" y="129868"/>
                        </a:cubicBezTo>
                        <a:cubicBezTo>
                          <a:pt x="6130470" y="219284"/>
                          <a:pt x="6097450" y="319907"/>
                          <a:pt x="6119211" y="435052"/>
                        </a:cubicBezTo>
                        <a:cubicBezTo>
                          <a:pt x="6140972" y="550197"/>
                          <a:pt x="6093104" y="610243"/>
                          <a:pt x="6119211" y="779195"/>
                        </a:cubicBezTo>
                        <a:lnTo>
                          <a:pt x="6119211" y="779195"/>
                        </a:lnTo>
                        <a:cubicBezTo>
                          <a:pt x="5946731" y="811723"/>
                          <a:pt x="5674804" y="771776"/>
                          <a:pt x="5562919" y="779195"/>
                        </a:cubicBezTo>
                        <a:cubicBezTo>
                          <a:pt x="5451034" y="786614"/>
                          <a:pt x="5148699" y="726168"/>
                          <a:pt x="5006627" y="779195"/>
                        </a:cubicBezTo>
                        <a:cubicBezTo>
                          <a:pt x="4864555" y="832222"/>
                          <a:pt x="4723149" y="736588"/>
                          <a:pt x="4450335" y="779195"/>
                        </a:cubicBezTo>
                        <a:cubicBezTo>
                          <a:pt x="4177521" y="821802"/>
                          <a:pt x="4070841" y="768602"/>
                          <a:pt x="3894043" y="779195"/>
                        </a:cubicBezTo>
                        <a:cubicBezTo>
                          <a:pt x="3717245" y="789788"/>
                          <a:pt x="3642360" y="750970"/>
                          <a:pt x="3398944" y="779195"/>
                        </a:cubicBezTo>
                        <a:cubicBezTo>
                          <a:pt x="3155528" y="807420"/>
                          <a:pt x="3040982" y="725494"/>
                          <a:pt x="2781460" y="779195"/>
                        </a:cubicBezTo>
                        <a:cubicBezTo>
                          <a:pt x="2521938" y="832896"/>
                          <a:pt x="2442510" y="773557"/>
                          <a:pt x="2225168" y="779195"/>
                        </a:cubicBezTo>
                        <a:cubicBezTo>
                          <a:pt x="2007826" y="784833"/>
                          <a:pt x="1743288" y="778518"/>
                          <a:pt x="1546492" y="779195"/>
                        </a:cubicBezTo>
                        <a:cubicBezTo>
                          <a:pt x="1349696" y="779872"/>
                          <a:pt x="1202406" y="747262"/>
                          <a:pt x="867815" y="779195"/>
                        </a:cubicBezTo>
                        <a:cubicBezTo>
                          <a:pt x="533224" y="811128"/>
                          <a:pt x="323667" y="773900"/>
                          <a:pt x="0" y="779195"/>
                        </a:cubicBezTo>
                        <a:lnTo>
                          <a:pt x="0" y="779195"/>
                        </a:lnTo>
                        <a:cubicBezTo>
                          <a:pt x="-23064" y="650686"/>
                          <a:pt x="21359" y="531007"/>
                          <a:pt x="0" y="448038"/>
                        </a:cubicBezTo>
                        <a:cubicBezTo>
                          <a:pt x="-21359" y="365069"/>
                          <a:pt x="26966" y="224880"/>
                          <a:pt x="0" y="129868"/>
                        </a:cubicBezTo>
                        <a:cubicBezTo>
                          <a:pt x="-20121" y="63769"/>
                          <a:pt x="50545" y="2666"/>
                          <a:pt x="129868" y="0"/>
                        </a:cubicBezTo>
                        <a:close/>
                      </a:path>
                      <a:path w="6119211" h="779195" stroke="0" extrusionOk="0">
                        <a:moveTo>
                          <a:pt x="129868" y="0"/>
                        </a:moveTo>
                        <a:cubicBezTo>
                          <a:pt x="364370" y="-39566"/>
                          <a:pt x="441176" y="28292"/>
                          <a:pt x="657221" y="0"/>
                        </a:cubicBezTo>
                        <a:cubicBezTo>
                          <a:pt x="873266" y="-28292"/>
                          <a:pt x="951847" y="43787"/>
                          <a:pt x="1067384" y="0"/>
                        </a:cubicBezTo>
                        <a:cubicBezTo>
                          <a:pt x="1182921" y="-43787"/>
                          <a:pt x="1538475" y="74358"/>
                          <a:pt x="1770521" y="0"/>
                        </a:cubicBezTo>
                        <a:cubicBezTo>
                          <a:pt x="2002567" y="-74358"/>
                          <a:pt x="2147788" y="58377"/>
                          <a:pt x="2297874" y="0"/>
                        </a:cubicBezTo>
                        <a:cubicBezTo>
                          <a:pt x="2447960" y="-58377"/>
                          <a:pt x="2713531" y="15039"/>
                          <a:pt x="2825227" y="0"/>
                        </a:cubicBezTo>
                        <a:cubicBezTo>
                          <a:pt x="2936923" y="-15039"/>
                          <a:pt x="3280624" y="30229"/>
                          <a:pt x="3528364" y="0"/>
                        </a:cubicBezTo>
                        <a:cubicBezTo>
                          <a:pt x="3776104" y="-30229"/>
                          <a:pt x="3763556" y="40027"/>
                          <a:pt x="3997122" y="0"/>
                        </a:cubicBezTo>
                        <a:cubicBezTo>
                          <a:pt x="4230688" y="-40027"/>
                          <a:pt x="4506204" y="68221"/>
                          <a:pt x="4700259" y="0"/>
                        </a:cubicBezTo>
                        <a:cubicBezTo>
                          <a:pt x="4894314" y="-68221"/>
                          <a:pt x="5162437" y="57288"/>
                          <a:pt x="5403396" y="0"/>
                        </a:cubicBezTo>
                        <a:cubicBezTo>
                          <a:pt x="5644355" y="-57288"/>
                          <a:pt x="5844929" y="16097"/>
                          <a:pt x="5989343" y="0"/>
                        </a:cubicBezTo>
                        <a:cubicBezTo>
                          <a:pt x="6058959" y="-341"/>
                          <a:pt x="6133964" y="70209"/>
                          <a:pt x="6119211" y="129868"/>
                        </a:cubicBezTo>
                        <a:cubicBezTo>
                          <a:pt x="6147571" y="220797"/>
                          <a:pt x="6112953" y="366973"/>
                          <a:pt x="6119211" y="454532"/>
                        </a:cubicBezTo>
                        <a:cubicBezTo>
                          <a:pt x="6125469" y="542091"/>
                          <a:pt x="6117172" y="660307"/>
                          <a:pt x="6119211" y="779195"/>
                        </a:cubicBezTo>
                        <a:lnTo>
                          <a:pt x="6119211" y="779195"/>
                        </a:lnTo>
                        <a:cubicBezTo>
                          <a:pt x="5906886" y="810800"/>
                          <a:pt x="5804033" y="757024"/>
                          <a:pt x="5624111" y="779195"/>
                        </a:cubicBezTo>
                        <a:cubicBezTo>
                          <a:pt x="5444189" y="801366"/>
                          <a:pt x="5220591" y="729839"/>
                          <a:pt x="5067819" y="779195"/>
                        </a:cubicBezTo>
                        <a:cubicBezTo>
                          <a:pt x="4915047" y="828551"/>
                          <a:pt x="4690875" y="715487"/>
                          <a:pt x="4450335" y="779195"/>
                        </a:cubicBezTo>
                        <a:cubicBezTo>
                          <a:pt x="4209795" y="842903"/>
                          <a:pt x="4036197" y="762733"/>
                          <a:pt x="3832851" y="779195"/>
                        </a:cubicBezTo>
                        <a:cubicBezTo>
                          <a:pt x="3629505" y="795657"/>
                          <a:pt x="3464396" y="723120"/>
                          <a:pt x="3215367" y="779195"/>
                        </a:cubicBezTo>
                        <a:cubicBezTo>
                          <a:pt x="2966338" y="835270"/>
                          <a:pt x="2944204" y="735950"/>
                          <a:pt x="2842652" y="779195"/>
                        </a:cubicBezTo>
                        <a:cubicBezTo>
                          <a:pt x="2741101" y="822440"/>
                          <a:pt x="2591349" y="748610"/>
                          <a:pt x="2408744" y="779195"/>
                        </a:cubicBezTo>
                        <a:cubicBezTo>
                          <a:pt x="2226139" y="809780"/>
                          <a:pt x="2083072" y="758451"/>
                          <a:pt x="1791260" y="779195"/>
                        </a:cubicBezTo>
                        <a:cubicBezTo>
                          <a:pt x="1499448" y="799939"/>
                          <a:pt x="1515464" y="766234"/>
                          <a:pt x="1296160" y="779195"/>
                        </a:cubicBezTo>
                        <a:cubicBezTo>
                          <a:pt x="1076856" y="792156"/>
                          <a:pt x="1063485" y="740727"/>
                          <a:pt x="862252" y="779195"/>
                        </a:cubicBezTo>
                        <a:cubicBezTo>
                          <a:pt x="661019" y="817663"/>
                          <a:pt x="277881" y="702512"/>
                          <a:pt x="0" y="779195"/>
                        </a:cubicBezTo>
                        <a:lnTo>
                          <a:pt x="0" y="779195"/>
                        </a:lnTo>
                        <a:cubicBezTo>
                          <a:pt x="-7843" y="648678"/>
                          <a:pt x="11571" y="601155"/>
                          <a:pt x="0" y="454532"/>
                        </a:cubicBezTo>
                        <a:cubicBezTo>
                          <a:pt x="-11571" y="307909"/>
                          <a:pt x="10883" y="210265"/>
                          <a:pt x="0" y="129868"/>
                        </a:cubicBezTo>
                        <a:cubicBezTo>
                          <a:pt x="14725" y="63298"/>
                          <a:pt x="62617" y="15067"/>
                          <a:pt x="129868"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Box 68">
            <a:extLst>
              <a:ext uri="{FF2B5EF4-FFF2-40B4-BE49-F238E27FC236}">
                <a16:creationId xmlns:a16="http://schemas.microsoft.com/office/drawing/2014/main" id="{CAEFD100-ED8F-434F-B0F0-0E4B7E096EC9}"/>
              </a:ext>
            </a:extLst>
          </p:cNvPr>
          <p:cNvSpPr txBox="1"/>
          <p:nvPr/>
        </p:nvSpPr>
        <p:spPr>
          <a:xfrm>
            <a:off x="29862382" y="31105252"/>
            <a:ext cx="13063171" cy="584775"/>
          </a:xfrm>
          <a:prstGeom prst="rect">
            <a:avLst/>
          </a:prstGeom>
          <a:noFill/>
        </p:spPr>
        <p:txBody>
          <a:bodyPr wrap="square" rtlCol="0">
            <a:spAutoFit/>
          </a:bodyPr>
          <a:lstStyle>
            <a:defPPr>
              <a:defRPr kern="1200"/>
            </a:defPPr>
          </a:lstStyle>
          <a:p>
            <a:pPr algn="ctr"/>
            <a:r>
              <a:rPr lang="en-US" sz="3200" dirty="0">
                <a:latin typeface="Bahnschrift Condensed" panose="020B0502040204020203" pitchFamily="34" charset="0"/>
                <a:ea typeface="Open Sans" panose="020B0606030504020204" pitchFamily="34" charset="0"/>
                <a:cs typeface="Open Sans" panose="020B0606030504020204" pitchFamily="34" charset="0"/>
              </a:rPr>
              <a:t>This material is based upon work supported by the NVSGC under Grant No. 80NSSC20M0043</a:t>
            </a:r>
          </a:p>
        </p:txBody>
      </p:sp>
      <p:sp>
        <p:nvSpPr>
          <p:cNvPr id="70" name="TextBox 69">
            <a:extLst>
              <a:ext uri="{FF2B5EF4-FFF2-40B4-BE49-F238E27FC236}">
                <a16:creationId xmlns:a16="http://schemas.microsoft.com/office/drawing/2014/main" id="{B1DD6DB9-F1E1-4AE5-B5DB-5E3AD5E2B6E9}"/>
              </a:ext>
            </a:extLst>
          </p:cNvPr>
          <p:cNvSpPr txBox="1"/>
          <p:nvPr/>
        </p:nvSpPr>
        <p:spPr>
          <a:xfrm>
            <a:off x="32379458" y="29329826"/>
            <a:ext cx="8023492" cy="1200329"/>
          </a:xfrm>
          <a:prstGeom prst="rect">
            <a:avLst/>
          </a:prstGeom>
          <a:noFill/>
        </p:spPr>
        <p:txBody>
          <a:bodyPr wrap="square" rtlCol="0">
            <a:spAutoFit/>
          </a:bodyPr>
          <a:lstStyle>
            <a:defPPr>
              <a:defRPr kern="1200"/>
            </a:defPPr>
          </a:lstStyle>
          <a:p>
            <a:pPr algn="ctr"/>
            <a:r>
              <a:rPr lang="en-US" sz="7200" b="1" dirty="0">
                <a:solidFill>
                  <a:schemeClr val="bg1"/>
                </a:solidFill>
                <a:latin typeface="Bahnschrift SemiBold" panose="020B0502040204020203" pitchFamily="34" charset="0"/>
              </a:rPr>
              <a:t>Acknowledgments</a:t>
            </a:r>
          </a:p>
        </p:txBody>
      </p:sp>
      <p:grpSp>
        <p:nvGrpSpPr>
          <p:cNvPr id="187" name="Group 186">
            <a:extLst>
              <a:ext uri="{FF2B5EF4-FFF2-40B4-BE49-F238E27FC236}">
                <a16:creationId xmlns:a16="http://schemas.microsoft.com/office/drawing/2014/main" id="{D5393BF0-5334-E263-7E21-6E5AB6E8872A}"/>
              </a:ext>
            </a:extLst>
          </p:cNvPr>
          <p:cNvGrpSpPr/>
          <p:nvPr/>
        </p:nvGrpSpPr>
        <p:grpSpPr>
          <a:xfrm>
            <a:off x="-99842" y="2232835"/>
            <a:ext cx="13315306" cy="3500370"/>
            <a:chOff x="-99842" y="2232835"/>
            <a:chExt cx="13315306" cy="3500370"/>
          </a:xfrm>
        </p:grpSpPr>
        <p:cxnSp>
          <p:nvCxnSpPr>
            <p:cNvPr id="86" name="Straight Connector 85">
              <a:extLst>
                <a:ext uri="{FF2B5EF4-FFF2-40B4-BE49-F238E27FC236}">
                  <a16:creationId xmlns:a16="http://schemas.microsoft.com/office/drawing/2014/main" id="{2F61CF73-3AE7-4C03-8B66-E9B161D72E16}"/>
                </a:ext>
              </a:extLst>
            </p:cNvPr>
            <p:cNvCxnSpPr>
              <a:cxnSpLocks/>
            </p:cNvCxnSpPr>
            <p:nvPr/>
          </p:nvCxnSpPr>
          <p:spPr>
            <a:xfrm flipH="1">
              <a:off x="7616915" y="4195113"/>
              <a:ext cx="5598549" cy="1"/>
            </a:xfrm>
            <a:prstGeom prst="line">
              <a:avLst/>
            </a:prstGeom>
            <a:ln w="190500">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AD125FE-6883-4443-85E5-BC4829640FF6}"/>
                </a:ext>
              </a:extLst>
            </p:cNvPr>
            <p:cNvCxnSpPr>
              <a:cxnSpLocks/>
            </p:cNvCxnSpPr>
            <p:nvPr/>
          </p:nvCxnSpPr>
          <p:spPr>
            <a:xfrm flipH="1">
              <a:off x="6116698" y="4202373"/>
              <a:ext cx="1513486" cy="1513486"/>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3DEB35FB-CD43-47EC-BEB5-4766CB2909E4}"/>
                </a:ext>
              </a:extLst>
            </p:cNvPr>
            <p:cNvCxnSpPr>
              <a:cxnSpLocks/>
            </p:cNvCxnSpPr>
            <p:nvPr/>
          </p:nvCxnSpPr>
          <p:spPr>
            <a:xfrm flipH="1" flipV="1">
              <a:off x="7608656" y="3030421"/>
              <a:ext cx="1144845" cy="114484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CEA892A-BE01-4C9D-BF45-579CE060C5C2}"/>
                </a:ext>
              </a:extLst>
            </p:cNvPr>
            <p:cNvCxnSpPr>
              <a:cxnSpLocks/>
            </p:cNvCxnSpPr>
            <p:nvPr/>
          </p:nvCxnSpPr>
          <p:spPr>
            <a:xfrm flipH="1" flipV="1">
              <a:off x="6033070" y="5226370"/>
              <a:ext cx="489776"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FE7C99E-5C74-4498-8434-67EFD7E263D6}"/>
                </a:ext>
              </a:extLst>
            </p:cNvPr>
            <p:cNvCxnSpPr>
              <a:cxnSpLocks/>
            </p:cNvCxnSpPr>
            <p:nvPr/>
          </p:nvCxnSpPr>
          <p:spPr>
            <a:xfrm flipH="1" flipV="1">
              <a:off x="6069399" y="3016909"/>
              <a:ext cx="1521225"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754A317-CF99-4F42-8A1B-8C54409B0BA9}"/>
                </a:ext>
              </a:extLst>
            </p:cNvPr>
            <p:cNvCxnSpPr>
              <a:cxnSpLocks/>
            </p:cNvCxnSpPr>
            <p:nvPr/>
          </p:nvCxnSpPr>
          <p:spPr>
            <a:xfrm flipH="1">
              <a:off x="11959223" y="4245173"/>
              <a:ext cx="718179" cy="71817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B32A5DD-AA5F-4F01-8629-2B24FA42753C}"/>
                </a:ext>
              </a:extLst>
            </p:cNvPr>
            <p:cNvCxnSpPr>
              <a:cxnSpLocks/>
              <a:endCxn id="93" idx="2"/>
            </p:cNvCxnSpPr>
            <p:nvPr/>
          </p:nvCxnSpPr>
          <p:spPr>
            <a:xfrm flipH="1" flipV="1">
              <a:off x="8488212" y="5316731"/>
              <a:ext cx="1591005" cy="1"/>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35BD063F-3EA1-4045-B7EF-C849E5608579}"/>
                </a:ext>
              </a:extLst>
            </p:cNvPr>
            <p:cNvSpPr/>
            <p:nvPr/>
          </p:nvSpPr>
          <p:spPr>
            <a:xfrm flipH="1" flipV="1">
              <a:off x="8016327" y="5080789"/>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Connector 93">
              <a:extLst>
                <a:ext uri="{FF2B5EF4-FFF2-40B4-BE49-F238E27FC236}">
                  <a16:creationId xmlns:a16="http://schemas.microsoft.com/office/drawing/2014/main" id="{E56CF359-67B6-45F3-8853-7694AA7464D9}"/>
                </a:ext>
              </a:extLst>
            </p:cNvPr>
            <p:cNvCxnSpPr>
              <a:cxnSpLocks/>
            </p:cNvCxnSpPr>
            <p:nvPr/>
          </p:nvCxnSpPr>
          <p:spPr>
            <a:xfrm flipH="1">
              <a:off x="3300588" y="5733205"/>
              <a:ext cx="2784553"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E875F8C-3836-4213-9CB9-D31114B5DBD5}"/>
                </a:ext>
              </a:extLst>
            </p:cNvPr>
            <p:cNvCxnSpPr>
              <a:cxnSpLocks/>
            </p:cNvCxnSpPr>
            <p:nvPr/>
          </p:nvCxnSpPr>
          <p:spPr>
            <a:xfrm flipH="1" flipV="1">
              <a:off x="5820757" y="5028488"/>
              <a:ext cx="193456" cy="19345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1AFE338-6D7A-453A-A30E-A756FCE16FA4}"/>
                </a:ext>
              </a:extLst>
            </p:cNvPr>
            <p:cNvCxnSpPr>
              <a:cxnSpLocks/>
            </p:cNvCxnSpPr>
            <p:nvPr/>
          </p:nvCxnSpPr>
          <p:spPr>
            <a:xfrm flipH="1" flipV="1">
              <a:off x="5220500" y="5028488"/>
              <a:ext cx="570181"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F36EED3-2D6C-4CD3-B047-4D6C264469C8}"/>
                </a:ext>
              </a:extLst>
            </p:cNvPr>
            <p:cNvCxnSpPr>
              <a:cxnSpLocks/>
            </p:cNvCxnSpPr>
            <p:nvPr/>
          </p:nvCxnSpPr>
          <p:spPr>
            <a:xfrm flipH="1" flipV="1">
              <a:off x="6280233" y="3988607"/>
              <a:ext cx="596055" cy="59605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937B3F9-0AC4-4F01-861A-64679C07CC32}"/>
                </a:ext>
              </a:extLst>
            </p:cNvPr>
            <p:cNvCxnSpPr>
              <a:cxnSpLocks/>
            </p:cNvCxnSpPr>
            <p:nvPr/>
          </p:nvCxnSpPr>
          <p:spPr>
            <a:xfrm flipH="1">
              <a:off x="4102720" y="3988607"/>
              <a:ext cx="2147522"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A9259D5-B573-499C-B0B1-9E482C7EC955}"/>
                </a:ext>
              </a:extLst>
            </p:cNvPr>
            <p:cNvCxnSpPr>
              <a:cxnSpLocks/>
            </p:cNvCxnSpPr>
            <p:nvPr/>
          </p:nvCxnSpPr>
          <p:spPr>
            <a:xfrm flipH="1" flipV="1">
              <a:off x="5677569" y="2638782"/>
              <a:ext cx="373798" cy="37379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86C26CF9-6C27-4E78-8559-69C21F4BD088}"/>
                </a:ext>
              </a:extLst>
            </p:cNvPr>
            <p:cNvCxnSpPr>
              <a:cxnSpLocks/>
            </p:cNvCxnSpPr>
            <p:nvPr/>
          </p:nvCxnSpPr>
          <p:spPr>
            <a:xfrm flipH="1" flipV="1">
              <a:off x="6893631" y="4604263"/>
              <a:ext cx="296653"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CBDE0B4-06A5-4522-B45A-56022B8760D9}"/>
                </a:ext>
              </a:extLst>
            </p:cNvPr>
            <p:cNvCxnSpPr>
              <a:cxnSpLocks/>
            </p:cNvCxnSpPr>
            <p:nvPr/>
          </p:nvCxnSpPr>
          <p:spPr>
            <a:xfrm flipH="1" flipV="1">
              <a:off x="10480006" y="4963352"/>
              <a:ext cx="1479217"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536732B-C244-4F99-990A-615957F255E1}"/>
                </a:ext>
              </a:extLst>
            </p:cNvPr>
            <p:cNvCxnSpPr>
              <a:cxnSpLocks/>
            </p:cNvCxnSpPr>
            <p:nvPr/>
          </p:nvCxnSpPr>
          <p:spPr>
            <a:xfrm flipH="1">
              <a:off x="10129391" y="4972985"/>
              <a:ext cx="345769" cy="34576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C85C0BD-941A-4451-AC56-2DFC1C8D7B9E}"/>
                </a:ext>
              </a:extLst>
            </p:cNvPr>
            <p:cNvCxnSpPr>
              <a:cxnSpLocks/>
            </p:cNvCxnSpPr>
            <p:nvPr/>
          </p:nvCxnSpPr>
          <p:spPr>
            <a:xfrm flipH="1" flipV="1">
              <a:off x="11258259" y="3488028"/>
              <a:ext cx="654567" cy="65456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DCEF2DF-4425-492B-9EF9-1C43A18C53E1}"/>
                </a:ext>
              </a:extLst>
            </p:cNvPr>
            <p:cNvCxnSpPr>
              <a:cxnSpLocks/>
            </p:cNvCxnSpPr>
            <p:nvPr/>
          </p:nvCxnSpPr>
          <p:spPr>
            <a:xfrm>
              <a:off x="11258259" y="3012579"/>
              <a:ext cx="0" cy="45163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111" name="Oval 110">
              <a:extLst>
                <a:ext uri="{FF2B5EF4-FFF2-40B4-BE49-F238E27FC236}">
                  <a16:creationId xmlns:a16="http://schemas.microsoft.com/office/drawing/2014/main" id="{BAF32116-D9B1-4134-AB95-773596B1B3E6}"/>
                </a:ext>
              </a:extLst>
            </p:cNvPr>
            <p:cNvSpPr/>
            <p:nvPr/>
          </p:nvSpPr>
          <p:spPr>
            <a:xfrm flipH="1" flipV="1">
              <a:off x="4841780" y="4805613"/>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982EEFA7-8E81-4A74-9F13-CB38D93724F0}"/>
                </a:ext>
              </a:extLst>
            </p:cNvPr>
            <p:cNvSpPr/>
            <p:nvPr/>
          </p:nvSpPr>
          <p:spPr>
            <a:xfrm flipH="1" flipV="1">
              <a:off x="5283928" y="2232835"/>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E61E1C19-B9A2-43B9-BC59-273CDC2555BE}"/>
                </a:ext>
              </a:extLst>
            </p:cNvPr>
            <p:cNvSpPr/>
            <p:nvPr/>
          </p:nvSpPr>
          <p:spPr>
            <a:xfrm flipH="1" flipV="1">
              <a:off x="11022316" y="2679030"/>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89C8DC27-9145-2DD0-6AE6-D3B902CCE54C}"/>
                </a:ext>
              </a:extLst>
            </p:cNvPr>
            <p:cNvCxnSpPr>
              <a:cxnSpLocks/>
            </p:cNvCxnSpPr>
            <p:nvPr/>
          </p:nvCxnSpPr>
          <p:spPr>
            <a:xfrm flipH="1" flipV="1">
              <a:off x="3728922" y="3619709"/>
              <a:ext cx="373798" cy="37379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D2EB2BD7-DBEE-E68B-5C0B-B1162690FF99}"/>
                </a:ext>
              </a:extLst>
            </p:cNvPr>
            <p:cNvSpPr/>
            <p:nvPr/>
          </p:nvSpPr>
          <p:spPr>
            <a:xfrm flipH="1" flipV="1">
              <a:off x="3335281" y="3213762"/>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F5355B8F-1E95-0249-A658-6152555C7481}"/>
                </a:ext>
              </a:extLst>
            </p:cNvPr>
            <p:cNvCxnSpPr>
              <a:cxnSpLocks/>
            </p:cNvCxnSpPr>
            <p:nvPr/>
          </p:nvCxnSpPr>
          <p:spPr>
            <a:xfrm flipH="1">
              <a:off x="3768710" y="4022874"/>
              <a:ext cx="279699" cy="27969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B186CB76-6141-712C-46B7-1658EA64EB54}"/>
                </a:ext>
              </a:extLst>
            </p:cNvPr>
            <p:cNvCxnSpPr>
              <a:cxnSpLocks/>
            </p:cNvCxnSpPr>
            <p:nvPr/>
          </p:nvCxnSpPr>
          <p:spPr>
            <a:xfrm flipH="1" flipV="1">
              <a:off x="2985767" y="5450731"/>
              <a:ext cx="282474" cy="282474"/>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DA8CBBE4-0644-8AA8-9A85-04CF68E051F0}"/>
                </a:ext>
              </a:extLst>
            </p:cNvPr>
            <p:cNvCxnSpPr>
              <a:cxnSpLocks/>
            </p:cNvCxnSpPr>
            <p:nvPr/>
          </p:nvCxnSpPr>
          <p:spPr>
            <a:xfrm flipH="1">
              <a:off x="1860007" y="4302573"/>
              <a:ext cx="1868915"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777D57D0-D3FC-7BC5-38D0-2E69107A9F57}"/>
                </a:ext>
              </a:extLst>
            </p:cNvPr>
            <p:cNvCxnSpPr>
              <a:cxnSpLocks/>
            </p:cNvCxnSpPr>
            <p:nvPr/>
          </p:nvCxnSpPr>
          <p:spPr>
            <a:xfrm flipH="1" flipV="1">
              <a:off x="1053470" y="3509764"/>
              <a:ext cx="792809" cy="79280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grpSp>
          <p:nvGrpSpPr>
            <p:cNvPr id="175" name="Group 174">
              <a:extLst>
                <a:ext uri="{FF2B5EF4-FFF2-40B4-BE49-F238E27FC236}">
                  <a16:creationId xmlns:a16="http://schemas.microsoft.com/office/drawing/2014/main" id="{8F10EBA0-3C9B-ADBF-486A-C76AA70F0C4D}"/>
                </a:ext>
              </a:extLst>
            </p:cNvPr>
            <p:cNvGrpSpPr/>
            <p:nvPr/>
          </p:nvGrpSpPr>
          <p:grpSpPr>
            <a:xfrm rot="2700000">
              <a:off x="223927" y="3346614"/>
              <a:ext cx="690456" cy="471885"/>
              <a:chOff x="105781" y="3675556"/>
              <a:chExt cx="690456" cy="471885"/>
            </a:xfrm>
          </p:grpSpPr>
          <p:cxnSp>
            <p:nvCxnSpPr>
              <p:cNvPr id="170" name="Straight Connector 169">
                <a:extLst>
                  <a:ext uri="{FF2B5EF4-FFF2-40B4-BE49-F238E27FC236}">
                    <a16:creationId xmlns:a16="http://schemas.microsoft.com/office/drawing/2014/main" id="{540945FC-BE2B-A58E-E68F-A119FA7C3540}"/>
                  </a:ext>
                </a:extLst>
              </p:cNvPr>
              <p:cNvCxnSpPr>
                <a:cxnSpLocks/>
              </p:cNvCxnSpPr>
              <p:nvPr/>
            </p:nvCxnSpPr>
            <p:spPr>
              <a:xfrm rot="13500000" flipH="1">
                <a:off x="570420" y="3456986"/>
                <a:ext cx="0" cy="45163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171" name="Oval 170">
                <a:extLst>
                  <a:ext uri="{FF2B5EF4-FFF2-40B4-BE49-F238E27FC236}">
                    <a16:creationId xmlns:a16="http://schemas.microsoft.com/office/drawing/2014/main" id="{D7EC26AC-BD6C-E28D-93F7-FA247B00D3E5}"/>
                  </a:ext>
                </a:extLst>
              </p:cNvPr>
              <p:cNvSpPr/>
              <p:nvPr/>
            </p:nvSpPr>
            <p:spPr>
              <a:xfrm rot="13500000" flipV="1">
                <a:off x="105781" y="3675556"/>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6" name="Straight Connector 175">
              <a:extLst>
                <a:ext uri="{FF2B5EF4-FFF2-40B4-BE49-F238E27FC236}">
                  <a16:creationId xmlns:a16="http://schemas.microsoft.com/office/drawing/2014/main" id="{4EB57EB7-9C98-B6B2-F6E9-D42E24DFCA11}"/>
                </a:ext>
              </a:extLst>
            </p:cNvPr>
            <p:cNvCxnSpPr>
              <a:cxnSpLocks/>
            </p:cNvCxnSpPr>
            <p:nvPr/>
          </p:nvCxnSpPr>
          <p:spPr>
            <a:xfrm flipH="1">
              <a:off x="1060296" y="5426917"/>
              <a:ext cx="1892579"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0C086F57-751D-6A69-C574-3977C1CA0ED7}"/>
                </a:ext>
              </a:extLst>
            </p:cNvPr>
            <p:cNvCxnSpPr>
              <a:cxnSpLocks/>
            </p:cNvCxnSpPr>
            <p:nvPr/>
          </p:nvCxnSpPr>
          <p:spPr>
            <a:xfrm flipH="1" flipV="1">
              <a:off x="-99842" y="4299923"/>
              <a:ext cx="1123319" cy="112331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grpSp>
      <p:grpSp>
        <p:nvGrpSpPr>
          <p:cNvPr id="188" name="Group 187">
            <a:extLst>
              <a:ext uri="{FF2B5EF4-FFF2-40B4-BE49-F238E27FC236}">
                <a16:creationId xmlns:a16="http://schemas.microsoft.com/office/drawing/2014/main" id="{7D887BEC-DB27-4CEE-98ED-43CEADAEDE20}"/>
              </a:ext>
            </a:extLst>
          </p:cNvPr>
          <p:cNvGrpSpPr/>
          <p:nvPr/>
        </p:nvGrpSpPr>
        <p:grpSpPr>
          <a:xfrm flipH="1">
            <a:off x="30671412" y="2232835"/>
            <a:ext cx="13315306" cy="3500370"/>
            <a:chOff x="-99842" y="2232835"/>
            <a:chExt cx="13315306" cy="3500370"/>
          </a:xfrm>
        </p:grpSpPr>
        <p:cxnSp>
          <p:nvCxnSpPr>
            <p:cNvPr id="189" name="Straight Connector 188">
              <a:extLst>
                <a:ext uri="{FF2B5EF4-FFF2-40B4-BE49-F238E27FC236}">
                  <a16:creationId xmlns:a16="http://schemas.microsoft.com/office/drawing/2014/main" id="{B7578900-EABA-4B1C-781A-81AD138CFCC8}"/>
                </a:ext>
              </a:extLst>
            </p:cNvPr>
            <p:cNvCxnSpPr>
              <a:cxnSpLocks/>
            </p:cNvCxnSpPr>
            <p:nvPr/>
          </p:nvCxnSpPr>
          <p:spPr>
            <a:xfrm flipH="1">
              <a:off x="7616915" y="4195113"/>
              <a:ext cx="5598549" cy="1"/>
            </a:xfrm>
            <a:prstGeom prst="line">
              <a:avLst/>
            </a:prstGeom>
            <a:ln w="190500">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D20BDD26-B1E2-22F8-FA47-7838330F40EC}"/>
                </a:ext>
              </a:extLst>
            </p:cNvPr>
            <p:cNvCxnSpPr>
              <a:cxnSpLocks/>
            </p:cNvCxnSpPr>
            <p:nvPr/>
          </p:nvCxnSpPr>
          <p:spPr>
            <a:xfrm flipH="1">
              <a:off x="6116698" y="4202373"/>
              <a:ext cx="1513486" cy="1513486"/>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9304A8BA-C8B4-7A4B-B9C9-727E60725A11}"/>
                </a:ext>
              </a:extLst>
            </p:cNvPr>
            <p:cNvCxnSpPr>
              <a:cxnSpLocks/>
            </p:cNvCxnSpPr>
            <p:nvPr/>
          </p:nvCxnSpPr>
          <p:spPr>
            <a:xfrm flipH="1" flipV="1">
              <a:off x="7608656" y="3030421"/>
              <a:ext cx="1144845" cy="114484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FB51399-8D65-ED03-0B7B-35276DB82A11}"/>
                </a:ext>
              </a:extLst>
            </p:cNvPr>
            <p:cNvCxnSpPr>
              <a:cxnSpLocks/>
            </p:cNvCxnSpPr>
            <p:nvPr/>
          </p:nvCxnSpPr>
          <p:spPr>
            <a:xfrm flipH="1" flipV="1">
              <a:off x="6033070" y="5226370"/>
              <a:ext cx="489776"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0E9BF49D-76DA-9558-4094-33C9A829A500}"/>
                </a:ext>
              </a:extLst>
            </p:cNvPr>
            <p:cNvCxnSpPr>
              <a:cxnSpLocks/>
            </p:cNvCxnSpPr>
            <p:nvPr/>
          </p:nvCxnSpPr>
          <p:spPr>
            <a:xfrm flipH="1" flipV="1">
              <a:off x="6069399" y="3016909"/>
              <a:ext cx="1521225"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F2C1ECCD-EF78-6F8E-5410-88DA3151EE90}"/>
                </a:ext>
              </a:extLst>
            </p:cNvPr>
            <p:cNvCxnSpPr>
              <a:cxnSpLocks/>
            </p:cNvCxnSpPr>
            <p:nvPr/>
          </p:nvCxnSpPr>
          <p:spPr>
            <a:xfrm flipH="1">
              <a:off x="11959223" y="4245173"/>
              <a:ext cx="718179" cy="71817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3E368628-9CD4-40D7-3F7A-DAB34AC3DA21}"/>
                </a:ext>
              </a:extLst>
            </p:cNvPr>
            <p:cNvCxnSpPr>
              <a:cxnSpLocks/>
              <a:endCxn id="196" idx="2"/>
            </p:cNvCxnSpPr>
            <p:nvPr/>
          </p:nvCxnSpPr>
          <p:spPr>
            <a:xfrm flipH="1" flipV="1">
              <a:off x="8488212" y="5316731"/>
              <a:ext cx="1591005" cy="1"/>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196" name="Oval 195">
              <a:extLst>
                <a:ext uri="{FF2B5EF4-FFF2-40B4-BE49-F238E27FC236}">
                  <a16:creationId xmlns:a16="http://schemas.microsoft.com/office/drawing/2014/main" id="{7B2C2912-239D-EE48-8C2F-F731FDF24E8D}"/>
                </a:ext>
              </a:extLst>
            </p:cNvPr>
            <p:cNvSpPr/>
            <p:nvPr/>
          </p:nvSpPr>
          <p:spPr>
            <a:xfrm flipH="1" flipV="1">
              <a:off x="8016327" y="5080789"/>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7" name="Straight Connector 196">
              <a:extLst>
                <a:ext uri="{FF2B5EF4-FFF2-40B4-BE49-F238E27FC236}">
                  <a16:creationId xmlns:a16="http://schemas.microsoft.com/office/drawing/2014/main" id="{9122033C-F8D1-C5AC-B471-E0B1E5812F91}"/>
                </a:ext>
              </a:extLst>
            </p:cNvPr>
            <p:cNvCxnSpPr>
              <a:cxnSpLocks/>
            </p:cNvCxnSpPr>
            <p:nvPr/>
          </p:nvCxnSpPr>
          <p:spPr>
            <a:xfrm flipH="1">
              <a:off x="3300588" y="5733205"/>
              <a:ext cx="2784553"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588F4CF-8118-1CAC-A81C-0CA725E31606}"/>
                </a:ext>
              </a:extLst>
            </p:cNvPr>
            <p:cNvCxnSpPr>
              <a:cxnSpLocks/>
            </p:cNvCxnSpPr>
            <p:nvPr/>
          </p:nvCxnSpPr>
          <p:spPr>
            <a:xfrm flipH="1" flipV="1">
              <a:off x="5820757" y="5028488"/>
              <a:ext cx="193456" cy="19345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1A5DE39-8A93-4F53-35FE-0198CA2D98F3}"/>
                </a:ext>
              </a:extLst>
            </p:cNvPr>
            <p:cNvCxnSpPr>
              <a:cxnSpLocks/>
            </p:cNvCxnSpPr>
            <p:nvPr/>
          </p:nvCxnSpPr>
          <p:spPr>
            <a:xfrm flipH="1" flipV="1">
              <a:off x="5220500" y="5028488"/>
              <a:ext cx="570181"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B162491B-8236-A95E-646B-6248D2411B1E}"/>
                </a:ext>
              </a:extLst>
            </p:cNvPr>
            <p:cNvCxnSpPr>
              <a:cxnSpLocks/>
            </p:cNvCxnSpPr>
            <p:nvPr/>
          </p:nvCxnSpPr>
          <p:spPr>
            <a:xfrm flipH="1" flipV="1">
              <a:off x="6280233" y="3988607"/>
              <a:ext cx="596055" cy="59605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F6072552-DC4C-67CB-2AB7-3EC13C6633DB}"/>
                </a:ext>
              </a:extLst>
            </p:cNvPr>
            <p:cNvCxnSpPr>
              <a:cxnSpLocks/>
            </p:cNvCxnSpPr>
            <p:nvPr/>
          </p:nvCxnSpPr>
          <p:spPr>
            <a:xfrm flipH="1">
              <a:off x="4102720" y="3988607"/>
              <a:ext cx="2147522"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C585596E-243D-8DFA-B4A6-A068D225DEC4}"/>
                </a:ext>
              </a:extLst>
            </p:cNvPr>
            <p:cNvCxnSpPr>
              <a:cxnSpLocks/>
            </p:cNvCxnSpPr>
            <p:nvPr/>
          </p:nvCxnSpPr>
          <p:spPr>
            <a:xfrm flipH="1" flipV="1">
              <a:off x="5677569" y="2638782"/>
              <a:ext cx="373798" cy="37379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8A9B4E6-1012-DD33-9E6D-B4A08D224256}"/>
                </a:ext>
              </a:extLst>
            </p:cNvPr>
            <p:cNvCxnSpPr>
              <a:cxnSpLocks/>
            </p:cNvCxnSpPr>
            <p:nvPr/>
          </p:nvCxnSpPr>
          <p:spPr>
            <a:xfrm flipH="1" flipV="1">
              <a:off x="6893631" y="4604263"/>
              <a:ext cx="296653"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7139A84-6B17-4DED-A839-88682C0BF123}"/>
                </a:ext>
              </a:extLst>
            </p:cNvPr>
            <p:cNvCxnSpPr>
              <a:cxnSpLocks/>
            </p:cNvCxnSpPr>
            <p:nvPr/>
          </p:nvCxnSpPr>
          <p:spPr>
            <a:xfrm flipH="1" flipV="1">
              <a:off x="10480006" y="4963352"/>
              <a:ext cx="1479217"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1C17B2C-C2B6-0C32-1666-8F6970BC9476}"/>
                </a:ext>
              </a:extLst>
            </p:cNvPr>
            <p:cNvCxnSpPr>
              <a:cxnSpLocks/>
            </p:cNvCxnSpPr>
            <p:nvPr/>
          </p:nvCxnSpPr>
          <p:spPr>
            <a:xfrm flipH="1">
              <a:off x="10129391" y="4972985"/>
              <a:ext cx="345769" cy="34576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41B43FC5-E411-9E30-CAA1-E070C649FB4A}"/>
                </a:ext>
              </a:extLst>
            </p:cNvPr>
            <p:cNvCxnSpPr>
              <a:cxnSpLocks/>
            </p:cNvCxnSpPr>
            <p:nvPr/>
          </p:nvCxnSpPr>
          <p:spPr>
            <a:xfrm flipH="1" flipV="1">
              <a:off x="11258259" y="3488028"/>
              <a:ext cx="654567" cy="65456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F42BCD9E-66A4-1780-89ED-0476411A350F}"/>
                </a:ext>
              </a:extLst>
            </p:cNvPr>
            <p:cNvCxnSpPr>
              <a:cxnSpLocks/>
            </p:cNvCxnSpPr>
            <p:nvPr/>
          </p:nvCxnSpPr>
          <p:spPr>
            <a:xfrm>
              <a:off x="11258259" y="3012579"/>
              <a:ext cx="0" cy="45163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208" name="Oval 207">
              <a:extLst>
                <a:ext uri="{FF2B5EF4-FFF2-40B4-BE49-F238E27FC236}">
                  <a16:creationId xmlns:a16="http://schemas.microsoft.com/office/drawing/2014/main" id="{FB793EE8-7C47-4130-F50E-75A8BD4F00D5}"/>
                </a:ext>
              </a:extLst>
            </p:cNvPr>
            <p:cNvSpPr/>
            <p:nvPr/>
          </p:nvSpPr>
          <p:spPr>
            <a:xfrm flipH="1" flipV="1">
              <a:off x="4841780" y="4805613"/>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3ACAE2D1-76CC-E0CB-67FE-4097CD39467E}"/>
                </a:ext>
              </a:extLst>
            </p:cNvPr>
            <p:cNvSpPr/>
            <p:nvPr/>
          </p:nvSpPr>
          <p:spPr>
            <a:xfrm flipH="1" flipV="1">
              <a:off x="5283928" y="2232835"/>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a:extLst>
                <a:ext uri="{FF2B5EF4-FFF2-40B4-BE49-F238E27FC236}">
                  <a16:creationId xmlns:a16="http://schemas.microsoft.com/office/drawing/2014/main" id="{EBF9CFE6-9AE0-831F-D8C3-2BACFF46A6A3}"/>
                </a:ext>
              </a:extLst>
            </p:cNvPr>
            <p:cNvSpPr/>
            <p:nvPr/>
          </p:nvSpPr>
          <p:spPr>
            <a:xfrm flipH="1" flipV="1">
              <a:off x="11022316" y="2679030"/>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1" name="Straight Connector 210">
              <a:extLst>
                <a:ext uri="{FF2B5EF4-FFF2-40B4-BE49-F238E27FC236}">
                  <a16:creationId xmlns:a16="http://schemas.microsoft.com/office/drawing/2014/main" id="{BCAC6621-EC54-B66C-48FD-C446942B8E73}"/>
                </a:ext>
              </a:extLst>
            </p:cNvPr>
            <p:cNvCxnSpPr>
              <a:cxnSpLocks/>
            </p:cNvCxnSpPr>
            <p:nvPr/>
          </p:nvCxnSpPr>
          <p:spPr>
            <a:xfrm flipH="1" flipV="1">
              <a:off x="3728922" y="3619709"/>
              <a:ext cx="373798" cy="373797"/>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212" name="Oval 211">
              <a:extLst>
                <a:ext uri="{FF2B5EF4-FFF2-40B4-BE49-F238E27FC236}">
                  <a16:creationId xmlns:a16="http://schemas.microsoft.com/office/drawing/2014/main" id="{9C502A1E-E494-9EDD-3384-5E2C5E9277E9}"/>
                </a:ext>
              </a:extLst>
            </p:cNvPr>
            <p:cNvSpPr/>
            <p:nvPr/>
          </p:nvSpPr>
          <p:spPr>
            <a:xfrm flipH="1" flipV="1">
              <a:off x="3335281" y="3213762"/>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3" name="Straight Connector 212">
              <a:extLst>
                <a:ext uri="{FF2B5EF4-FFF2-40B4-BE49-F238E27FC236}">
                  <a16:creationId xmlns:a16="http://schemas.microsoft.com/office/drawing/2014/main" id="{5F7559C5-1BD5-0C5D-49A3-85FD79EE9075}"/>
                </a:ext>
              </a:extLst>
            </p:cNvPr>
            <p:cNvCxnSpPr>
              <a:cxnSpLocks/>
            </p:cNvCxnSpPr>
            <p:nvPr/>
          </p:nvCxnSpPr>
          <p:spPr>
            <a:xfrm flipH="1">
              <a:off x="3768710" y="4022874"/>
              <a:ext cx="279699" cy="27969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810DB983-E497-0834-E8C5-0F1AC76502D7}"/>
                </a:ext>
              </a:extLst>
            </p:cNvPr>
            <p:cNvCxnSpPr>
              <a:cxnSpLocks/>
            </p:cNvCxnSpPr>
            <p:nvPr/>
          </p:nvCxnSpPr>
          <p:spPr>
            <a:xfrm flipH="1" flipV="1">
              <a:off x="2985767" y="5450731"/>
              <a:ext cx="282474" cy="282474"/>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C777D064-3B7F-F113-9432-27CE94A15CAC}"/>
                </a:ext>
              </a:extLst>
            </p:cNvPr>
            <p:cNvCxnSpPr>
              <a:cxnSpLocks/>
            </p:cNvCxnSpPr>
            <p:nvPr/>
          </p:nvCxnSpPr>
          <p:spPr>
            <a:xfrm flipH="1">
              <a:off x="1860007" y="4302573"/>
              <a:ext cx="1868915"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176BDEC6-6AA0-9E27-398C-3BFAF1F43881}"/>
                </a:ext>
              </a:extLst>
            </p:cNvPr>
            <p:cNvCxnSpPr>
              <a:cxnSpLocks/>
            </p:cNvCxnSpPr>
            <p:nvPr/>
          </p:nvCxnSpPr>
          <p:spPr>
            <a:xfrm flipH="1" flipV="1">
              <a:off x="1053470" y="3509764"/>
              <a:ext cx="792809" cy="79280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grpSp>
          <p:nvGrpSpPr>
            <p:cNvPr id="217" name="Group 216">
              <a:extLst>
                <a:ext uri="{FF2B5EF4-FFF2-40B4-BE49-F238E27FC236}">
                  <a16:creationId xmlns:a16="http://schemas.microsoft.com/office/drawing/2014/main" id="{3CF566C5-EA1B-B4A7-0A68-234F1B3A5ACF}"/>
                </a:ext>
              </a:extLst>
            </p:cNvPr>
            <p:cNvGrpSpPr/>
            <p:nvPr/>
          </p:nvGrpSpPr>
          <p:grpSpPr>
            <a:xfrm rot="2700000">
              <a:off x="223927" y="3346614"/>
              <a:ext cx="690456" cy="471885"/>
              <a:chOff x="105781" y="3675556"/>
              <a:chExt cx="690456" cy="471885"/>
            </a:xfrm>
          </p:grpSpPr>
          <p:cxnSp>
            <p:nvCxnSpPr>
              <p:cNvPr id="220" name="Straight Connector 219">
                <a:extLst>
                  <a:ext uri="{FF2B5EF4-FFF2-40B4-BE49-F238E27FC236}">
                    <a16:creationId xmlns:a16="http://schemas.microsoft.com/office/drawing/2014/main" id="{85895AEE-4F49-5E04-AA1E-0A2F440E859F}"/>
                  </a:ext>
                </a:extLst>
              </p:cNvPr>
              <p:cNvCxnSpPr>
                <a:cxnSpLocks/>
              </p:cNvCxnSpPr>
              <p:nvPr/>
            </p:nvCxnSpPr>
            <p:spPr>
              <a:xfrm rot="13500000" flipH="1">
                <a:off x="570420" y="3456986"/>
                <a:ext cx="0" cy="451635"/>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19BAB581-4309-94B3-B5CF-8060DB833B6D}"/>
                  </a:ext>
                </a:extLst>
              </p:cNvPr>
              <p:cNvSpPr/>
              <p:nvPr/>
            </p:nvSpPr>
            <p:spPr>
              <a:xfrm rot="13500000" flipV="1">
                <a:off x="105781" y="3675556"/>
                <a:ext cx="471885" cy="471885"/>
              </a:xfrm>
              <a:prstGeom prst="ellipse">
                <a:avLst/>
              </a:prstGeom>
              <a:solidFill>
                <a:srgbClr val="B0D6E2"/>
              </a:solidFill>
              <a:ln w="152400">
                <a:solidFill>
                  <a:srgbClr val="0E36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18" name="Straight Connector 217">
              <a:extLst>
                <a:ext uri="{FF2B5EF4-FFF2-40B4-BE49-F238E27FC236}">
                  <a16:creationId xmlns:a16="http://schemas.microsoft.com/office/drawing/2014/main" id="{DE981AA3-1934-5C15-9489-A908441AC627}"/>
                </a:ext>
              </a:extLst>
            </p:cNvPr>
            <p:cNvCxnSpPr>
              <a:cxnSpLocks/>
            </p:cNvCxnSpPr>
            <p:nvPr/>
          </p:nvCxnSpPr>
          <p:spPr>
            <a:xfrm flipH="1">
              <a:off x="1060296" y="5426917"/>
              <a:ext cx="1892579" cy="0"/>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A2CCA2C-0B46-9E2B-8E6E-C178ABC1F48E}"/>
                </a:ext>
              </a:extLst>
            </p:cNvPr>
            <p:cNvCxnSpPr>
              <a:cxnSpLocks/>
            </p:cNvCxnSpPr>
            <p:nvPr/>
          </p:nvCxnSpPr>
          <p:spPr>
            <a:xfrm flipH="1" flipV="1">
              <a:off x="-99842" y="4299923"/>
              <a:ext cx="1123319" cy="1123319"/>
            </a:xfrm>
            <a:prstGeom prst="line">
              <a:avLst/>
            </a:prstGeom>
            <a:ln w="190500" cap="rnd">
              <a:solidFill>
                <a:srgbClr val="0E364A"/>
              </a:solidFill>
            </a:ln>
          </p:spPr>
          <p:style>
            <a:lnRef idx="1">
              <a:schemeClr val="accent1"/>
            </a:lnRef>
            <a:fillRef idx="0">
              <a:schemeClr val="accent1"/>
            </a:fillRef>
            <a:effectRef idx="0">
              <a:schemeClr val="accent1"/>
            </a:effectRef>
            <a:fontRef idx="minor">
              <a:schemeClr val="tx1"/>
            </a:fontRef>
          </p:style>
        </p:cxnSp>
      </p:grpSp>
      <p:sp>
        <p:nvSpPr>
          <p:cNvPr id="223" name="TextBox 222">
            <a:extLst>
              <a:ext uri="{FF2B5EF4-FFF2-40B4-BE49-F238E27FC236}">
                <a16:creationId xmlns:a16="http://schemas.microsoft.com/office/drawing/2014/main" id="{F9FEE813-C93B-14A6-5131-F358812A07FE}"/>
              </a:ext>
            </a:extLst>
          </p:cNvPr>
          <p:cNvSpPr txBox="1"/>
          <p:nvPr/>
        </p:nvSpPr>
        <p:spPr>
          <a:xfrm>
            <a:off x="996175" y="19889631"/>
            <a:ext cx="12986030" cy="7294305"/>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b="1" dirty="0">
                <a:latin typeface="Bahnschrift Condensed" panose="020B0502040204020203" pitchFamily="34" charset="0"/>
                <a:ea typeface="Open Sans" panose="020B0606030504020204" pitchFamily="34" charset="0"/>
                <a:cs typeface="Open Sans" panose="020B0606030504020204" pitchFamily="34" charset="0"/>
              </a:rPr>
              <a:t>Switched-mode power supplies</a:t>
            </a:r>
            <a:r>
              <a:rPr lang="en-US" sz="3600" dirty="0">
                <a:latin typeface="Bahnschrift Condensed" panose="020B0502040204020203" pitchFamily="34" charset="0"/>
                <a:ea typeface="Open Sans" panose="020B0606030504020204" pitchFamily="34" charset="0"/>
                <a:cs typeface="Open Sans" panose="020B0606030504020204" pitchFamily="34" charset="0"/>
              </a:rPr>
              <a:t> </a:t>
            </a:r>
            <a:r>
              <a:rPr lang="en-US" sz="3600" b="1" dirty="0">
                <a:latin typeface="Bahnschrift Condensed" panose="020B0502040204020203" pitchFamily="34" charset="0"/>
                <a:ea typeface="Open Sans" panose="020B0606030504020204" pitchFamily="34" charset="0"/>
                <a:cs typeface="Open Sans" panose="020B0606030504020204" pitchFamily="34" charset="0"/>
              </a:rPr>
              <a:t>(SMPS), also referred to as DC-to-DC converters, </a:t>
            </a:r>
            <a:r>
              <a:rPr lang="en-US" sz="3600" dirty="0">
                <a:latin typeface="Bahnschrift Condensed" panose="020B0502040204020203" pitchFamily="34" charset="0"/>
                <a:ea typeface="Open Sans" panose="020B0606030504020204" pitchFamily="34" charset="0"/>
                <a:cs typeface="Open Sans" panose="020B0606030504020204" pitchFamily="34" charset="0"/>
              </a:rPr>
              <a:t>are an integral part of sounding rocket missions, but their design can be complex, making them </a:t>
            </a:r>
            <a:r>
              <a:rPr lang="en-US" sz="3600" b="1" dirty="0">
                <a:latin typeface="Bahnschrift Condensed" panose="020B0502040204020203" pitchFamily="34" charset="0"/>
                <a:ea typeface="Open Sans" panose="020B0606030504020204" pitchFamily="34" charset="0"/>
                <a:cs typeface="Open Sans" panose="020B0606030504020204" pitchFamily="34" charset="0"/>
              </a:rPr>
              <a:t>one of the most recurring design problems for NASA</a:t>
            </a:r>
            <a:endParaRPr lang="en-US" sz="2000" b="1" u="sng" dirty="0">
              <a:solidFill>
                <a:srgbClr val="0E364A"/>
              </a:solidFill>
              <a:latin typeface="Bahnschrift SemiBold" panose="020B0502040204020203" pitchFamily="34"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SMPS are also known for producing significant amounts of </a:t>
            </a:r>
            <a:r>
              <a:rPr lang="en-US" sz="3600" b="1" dirty="0">
                <a:latin typeface="Bahnschrift Condensed" panose="020B0502040204020203" pitchFamily="34" charset="0"/>
                <a:ea typeface="Open Sans" panose="020B0606030504020204" pitchFamily="34" charset="0"/>
                <a:cs typeface="Open Sans" panose="020B0606030504020204" pitchFamily="34" charset="0"/>
              </a:rPr>
              <a:t>electromagnetic interference (EMI)</a:t>
            </a:r>
            <a:r>
              <a:rPr lang="en-US" sz="3600" dirty="0">
                <a:latin typeface="Bahnschrift Condensed" panose="020B0502040204020203" pitchFamily="34" charset="0"/>
                <a:ea typeface="Open Sans" panose="020B0606030504020204" pitchFamily="34" charset="0"/>
                <a:cs typeface="Open Sans" panose="020B0606030504020204" pitchFamily="34" charset="0"/>
              </a:rPr>
              <a:t>, which needs to be removed with </a:t>
            </a:r>
            <a:r>
              <a:rPr lang="en-US" sz="3600" b="1" dirty="0">
                <a:latin typeface="Bahnschrift Condensed" panose="020B0502040204020203" pitchFamily="34" charset="0"/>
                <a:ea typeface="Open Sans" panose="020B0606030504020204" pitchFamily="34" charset="0"/>
                <a:cs typeface="Open Sans" panose="020B0606030504020204" pitchFamily="34" charset="0"/>
              </a:rPr>
              <a:t>EMI filter circuits</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The SMPS and EMI filters sold by aerospace vendors are very expensive and have long lead times, but custom designed boards with </a:t>
            </a:r>
            <a:r>
              <a:rPr lang="en-US" sz="3600" b="1" dirty="0">
                <a:latin typeface="Bahnschrift Condensed" panose="020B0502040204020203" pitchFamily="34" charset="0"/>
                <a:ea typeface="Open Sans" panose="020B0606030504020204" pitchFamily="34" charset="0"/>
                <a:cs typeface="Open Sans" panose="020B0606030504020204" pitchFamily="34" charset="0"/>
              </a:rPr>
              <a:t>commercial-off-the-shelf (COTS)</a:t>
            </a:r>
            <a:r>
              <a:rPr lang="en-US" sz="3600" dirty="0">
                <a:latin typeface="Bahnschrift Condensed" panose="020B0502040204020203" pitchFamily="34" charset="0"/>
                <a:ea typeface="Open Sans" panose="020B0606030504020204" pitchFamily="34" charset="0"/>
                <a:cs typeface="Open Sans" panose="020B0606030504020204" pitchFamily="34" charset="0"/>
              </a:rPr>
              <a:t> parts can be produced at a fraction of the time and cost</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Three boards were designed to meet the needs of this project, a </a:t>
            </a:r>
            <a:r>
              <a:rPr lang="en-US" sz="3600" b="1" dirty="0">
                <a:latin typeface="Bahnschrift Condensed" panose="020B0502040204020203" pitchFamily="34" charset="0"/>
                <a:ea typeface="Open Sans" panose="020B0606030504020204" pitchFamily="34" charset="0"/>
                <a:cs typeface="Open Sans" panose="020B0606030504020204" pitchFamily="34" charset="0"/>
              </a:rPr>
              <a:t>28V to ±28V converter, 28V to 12V converter, and a low-dropout (LDO) regulator circuit to split the ±28V voltages into ±18V and ±8V</a:t>
            </a:r>
            <a:r>
              <a:rPr lang="en-US" sz="3600" dirty="0">
                <a:latin typeface="Bahnschrift Condensed" panose="020B0502040204020203" pitchFamily="34" charset="0"/>
                <a:ea typeface="Open Sans" panose="020B0606030504020204" pitchFamily="34" charset="0"/>
                <a:cs typeface="Open Sans" panose="020B0606030504020204" pitchFamily="34" charset="0"/>
              </a:rPr>
              <a:t>. Each converter is fitted with an on-board EMI filter.</a:t>
            </a:r>
          </a:p>
          <a:p>
            <a:pPr marL="571500" indent="-571500">
              <a:buFont typeface="Arial" panose="020B0604020202020204" pitchFamily="34" charset="0"/>
              <a:buChar char="•"/>
            </a:pPr>
            <a:endParaRPr lang="en-US" sz="3600" dirty="0">
              <a:latin typeface="Bahnschrift Condensed" panose="020B0502040204020203" pitchFamily="34" charset="0"/>
              <a:ea typeface="Open Sans" panose="020B0606030504020204" pitchFamily="34" charset="0"/>
              <a:cs typeface="Open Sans" panose="020B0606030504020204" pitchFamily="34" charset="0"/>
            </a:endParaRPr>
          </a:p>
        </p:txBody>
      </p:sp>
      <p:pic>
        <p:nvPicPr>
          <p:cNvPr id="225" name="Picture 224">
            <a:extLst>
              <a:ext uri="{FF2B5EF4-FFF2-40B4-BE49-F238E27FC236}">
                <a16:creationId xmlns:a16="http://schemas.microsoft.com/office/drawing/2014/main" id="{883E7806-3A2C-1AB0-E76F-E4FDAC6510A5}"/>
              </a:ext>
            </a:extLst>
          </p:cNvPr>
          <p:cNvPicPr>
            <a:picLocks noChangeAspect="1"/>
          </p:cNvPicPr>
          <p:nvPr/>
        </p:nvPicPr>
        <p:blipFill>
          <a:blip r:embed="rId4"/>
          <a:stretch>
            <a:fillRect/>
          </a:stretch>
        </p:blipFill>
        <p:spPr>
          <a:xfrm>
            <a:off x="8853197" y="8797622"/>
            <a:ext cx="4883389" cy="7335936"/>
          </a:xfrm>
          <a:prstGeom prst="rect">
            <a:avLst/>
          </a:prstGeom>
          <a:ln w="76200">
            <a:solidFill>
              <a:srgbClr val="0E364A"/>
            </a:solidFill>
          </a:ln>
        </p:spPr>
      </p:pic>
      <p:pic>
        <p:nvPicPr>
          <p:cNvPr id="227" name="Picture 226">
            <a:extLst>
              <a:ext uri="{FF2B5EF4-FFF2-40B4-BE49-F238E27FC236}">
                <a16:creationId xmlns:a16="http://schemas.microsoft.com/office/drawing/2014/main" id="{1C3871F4-072B-BF8C-C5D3-140E622EB067}"/>
              </a:ext>
            </a:extLst>
          </p:cNvPr>
          <p:cNvPicPr>
            <a:picLocks noChangeAspect="1"/>
          </p:cNvPicPr>
          <p:nvPr/>
        </p:nvPicPr>
        <p:blipFill>
          <a:blip r:embed="rId5"/>
          <a:stretch>
            <a:fillRect/>
          </a:stretch>
        </p:blipFill>
        <p:spPr>
          <a:xfrm>
            <a:off x="3761969" y="26405176"/>
            <a:ext cx="7385002" cy="5565156"/>
          </a:xfrm>
          <a:prstGeom prst="rect">
            <a:avLst/>
          </a:prstGeom>
          <a:ln w="76200">
            <a:solidFill>
              <a:srgbClr val="0E364A"/>
            </a:solidFill>
          </a:ln>
        </p:spPr>
      </p:pic>
      <p:pic>
        <p:nvPicPr>
          <p:cNvPr id="229" name="Picture 228">
            <a:extLst>
              <a:ext uri="{FF2B5EF4-FFF2-40B4-BE49-F238E27FC236}">
                <a16:creationId xmlns:a16="http://schemas.microsoft.com/office/drawing/2014/main" id="{D07F350E-F34A-19AB-50F6-54DFD3D25A5D}"/>
              </a:ext>
            </a:extLst>
          </p:cNvPr>
          <p:cNvPicPr>
            <a:picLocks noChangeAspect="1"/>
          </p:cNvPicPr>
          <p:nvPr/>
        </p:nvPicPr>
        <p:blipFill>
          <a:blip r:embed="rId6"/>
          <a:stretch>
            <a:fillRect/>
          </a:stretch>
        </p:blipFill>
        <p:spPr>
          <a:xfrm>
            <a:off x="16382583" y="13726152"/>
            <a:ext cx="6171927" cy="4212198"/>
          </a:xfrm>
          <a:prstGeom prst="rect">
            <a:avLst/>
          </a:prstGeom>
          <a:ln w="76200">
            <a:solidFill>
              <a:srgbClr val="0E364A"/>
            </a:solidFill>
          </a:ln>
        </p:spPr>
      </p:pic>
      <p:pic>
        <p:nvPicPr>
          <p:cNvPr id="231" name="Picture 230">
            <a:extLst>
              <a:ext uri="{FF2B5EF4-FFF2-40B4-BE49-F238E27FC236}">
                <a16:creationId xmlns:a16="http://schemas.microsoft.com/office/drawing/2014/main" id="{367487F6-E0ED-8A0B-2C81-5576F83B6C71}"/>
              </a:ext>
            </a:extLst>
          </p:cNvPr>
          <p:cNvPicPr>
            <a:picLocks noChangeAspect="1"/>
          </p:cNvPicPr>
          <p:nvPr/>
        </p:nvPicPr>
        <p:blipFill>
          <a:blip r:embed="rId7"/>
          <a:srcRect l="5447" t="12477" r="12500" b="12460"/>
          <a:stretch/>
        </p:blipFill>
        <p:spPr>
          <a:xfrm rot="5400000">
            <a:off x="22831722" y="12871348"/>
            <a:ext cx="6010318" cy="4123687"/>
          </a:xfrm>
          <a:prstGeom prst="rect">
            <a:avLst/>
          </a:prstGeom>
          <a:ln w="76200">
            <a:solidFill>
              <a:srgbClr val="0E364A"/>
            </a:solidFill>
          </a:ln>
        </p:spPr>
      </p:pic>
      <p:sp>
        <p:nvSpPr>
          <p:cNvPr id="234" name="TextBox 233">
            <a:extLst>
              <a:ext uri="{FF2B5EF4-FFF2-40B4-BE49-F238E27FC236}">
                <a16:creationId xmlns:a16="http://schemas.microsoft.com/office/drawing/2014/main" id="{31FC22EF-F53C-918F-BC5C-3830680A784A}"/>
              </a:ext>
            </a:extLst>
          </p:cNvPr>
          <p:cNvSpPr txBox="1"/>
          <p:nvPr/>
        </p:nvSpPr>
        <p:spPr>
          <a:xfrm>
            <a:off x="15448564" y="20805398"/>
            <a:ext cx="12986030" cy="7294305"/>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The DC-to-DC converters functioned as expected with the EMI filters successfully attenuating the nominal conducted emissions to acceptable levels</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Both the 28V to ±28V and 28V to 12V boards operated with a </a:t>
            </a:r>
            <a:r>
              <a:rPr lang="en-US" sz="3600" b="1" dirty="0">
                <a:latin typeface="Bahnschrift Condensed" panose="020B0502040204020203" pitchFamily="34" charset="0"/>
                <a:ea typeface="Open Sans" panose="020B0606030504020204" pitchFamily="34" charset="0"/>
                <a:cs typeface="Open Sans" panose="020B0606030504020204" pitchFamily="34" charset="0"/>
              </a:rPr>
              <a:t>power conversion efficiency of approximately 75%-80% </a:t>
            </a:r>
            <a:r>
              <a:rPr lang="en-US" sz="3600" dirty="0">
                <a:latin typeface="Bahnschrift Condensed" panose="020B0502040204020203" pitchFamily="34" charset="0"/>
                <a:ea typeface="Open Sans" panose="020B0606030504020204" pitchFamily="34" charset="0"/>
                <a:cs typeface="Open Sans" panose="020B0606030504020204" pitchFamily="34" charset="0"/>
              </a:rPr>
              <a:t>under nominal loading conditions. </a:t>
            </a:r>
            <a:r>
              <a:rPr lang="en-US" sz="3600" b="1" dirty="0">
                <a:latin typeface="Bahnschrift Condensed" panose="020B0502040204020203" pitchFamily="34" charset="0"/>
                <a:ea typeface="Open Sans" panose="020B0606030504020204" pitchFamily="34" charset="0"/>
                <a:cs typeface="Open Sans" panose="020B0606030504020204" pitchFamily="34" charset="0"/>
              </a:rPr>
              <a:t>Thermal issues that needed to be addressed</a:t>
            </a:r>
            <a:r>
              <a:rPr lang="en-US" sz="3600" dirty="0">
                <a:latin typeface="Bahnschrift Condensed" panose="020B0502040204020203" pitchFamily="34" charset="0"/>
                <a:ea typeface="Open Sans" panose="020B0606030504020204" pitchFamily="34" charset="0"/>
                <a:cs typeface="Open Sans" panose="020B0606030504020204" pitchFamily="34" charset="0"/>
              </a:rPr>
              <a:t> involved the replacement of the output diodes with ones with higher current ratings as well as the adjustment of the snubber filters across the switching transistors (thermal image shows PCB heat signatures prior to these changes, courtesy of Alejandro Garcia Morilla)</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Although the flyback topology that was used offers </a:t>
            </a:r>
            <a:r>
              <a:rPr lang="en-US" sz="3600" b="1" dirty="0">
                <a:latin typeface="Bahnschrift Condensed" panose="020B0502040204020203" pitchFamily="34" charset="0"/>
                <a:ea typeface="Open Sans" panose="020B0606030504020204" pitchFamily="34" charset="0"/>
                <a:cs typeface="Open Sans" panose="020B0606030504020204" pitchFamily="34" charset="0"/>
              </a:rPr>
              <a:t>effective galvanic isolation </a:t>
            </a:r>
            <a:r>
              <a:rPr lang="en-US" sz="3600" dirty="0">
                <a:latin typeface="Bahnschrift Condensed" panose="020B0502040204020203" pitchFamily="34" charset="0"/>
                <a:ea typeface="Open Sans" panose="020B0606030504020204" pitchFamily="34" charset="0"/>
                <a:cs typeface="Open Sans" panose="020B0606030504020204" pitchFamily="34" charset="0"/>
              </a:rPr>
              <a:t>from input to output, the transformer on the 28V to 12V board exhibited heat losses that required </a:t>
            </a:r>
            <a:r>
              <a:rPr lang="en-US" sz="3600" b="1" dirty="0">
                <a:latin typeface="Bahnschrift Condensed" panose="020B0502040204020203" pitchFamily="34" charset="0"/>
                <a:ea typeface="Open Sans" panose="020B0606030504020204" pitchFamily="34" charset="0"/>
                <a:cs typeface="Open Sans" panose="020B0606030504020204" pitchFamily="34" charset="0"/>
              </a:rPr>
              <a:t>better heatsinking</a:t>
            </a:r>
            <a:r>
              <a:rPr lang="en-US" sz="3600" dirty="0">
                <a:latin typeface="Bahnschrift Condensed" panose="020B0502040204020203" pitchFamily="34" charset="0"/>
                <a:ea typeface="Open Sans" panose="020B0606030504020204" pitchFamily="34" charset="0"/>
                <a:cs typeface="Open Sans" panose="020B0606030504020204" pitchFamily="34" charset="0"/>
              </a:rPr>
              <a:t>. A future design would either use a larger transformer or opt for a non-isolated topology (such as a buck converter)</a:t>
            </a:r>
          </a:p>
          <a:p>
            <a:pPr marL="571500" indent="-571500">
              <a:buFont typeface="Arial" panose="020B0604020202020204" pitchFamily="34" charset="0"/>
              <a:buChar char="•"/>
            </a:pPr>
            <a:endParaRPr lang="en-US" sz="3600" dirty="0">
              <a:latin typeface="Bahnschrift Condensed" panose="020B0502040204020203" pitchFamily="34" charset="0"/>
              <a:ea typeface="Open Sans" panose="020B0606030504020204" pitchFamily="34" charset="0"/>
              <a:cs typeface="Open Sans" panose="020B0606030504020204" pitchFamily="34" charset="0"/>
            </a:endParaRPr>
          </a:p>
        </p:txBody>
      </p:sp>
      <p:pic>
        <p:nvPicPr>
          <p:cNvPr id="236" name="Picture 235">
            <a:extLst>
              <a:ext uri="{FF2B5EF4-FFF2-40B4-BE49-F238E27FC236}">
                <a16:creationId xmlns:a16="http://schemas.microsoft.com/office/drawing/2014/main" id="{81F46C97-537B-8B00-08BC-725B25E9D4FD}"/>
              </a:ext>
            </a:extLst>
          </p:cNvPr>
          <p:cNvPicPr>
            <a:picLocks noChangeAspect="1"/>
          </p:cNvPicPr>
          <p:nvPr/>
        </p:nvPicPr>
        <p:blipFill>
          <a:blip r:embed="rId8"/>
          <a:srcRect t="-134" r="29"/>
          <a:stretch/>
        </p:blipFill>
        <p:spPr>
          <a:xfrm>
            <a:off x="37871746" y="8638742"/>
            <a:ext cx="4937760" cy="4178900"/>
          </a:xfrm>
          <a:prstGeom prst="rect">
            <a:avLst/>
          </a:prstGeom>
          <a:ln w="76200">
            <a:solidFill>
              <a:srgbClr val="0E364A"/>
            </a:solidFill>
          </a:ln>
        </p:spPr>
      </p:pic>
      <p:pic>
        <p:nvPicPr>
          <p:cNvPr id="3" name="Picture 2">
            <a:extLst>
              <a:ext uri="{FF2B5EF4-FFF2-40B4-BE49-F238E27FC236}">
                <a16:creationId xmlns:a16="http://schemas.microsoft.com/office/drawing/2014/main" id="{049456B4-ED61-399C-C732-ACEED7E49FAE}"/>
              </a:ext>
            </a:extLst>
          </p:cNvPr>
          <p:cNvPicPr>
            <a:picLocks noChangeAspect="1"/>
          </p:cNvPicPr>
          <p:nvPr/>
        </p:nvPicPr>
        <p:blipFill>
          <a:blip r:embed="rId9"/>
          <a:srcRect l="4297" t="24624" r="2928" b="38598"/>
          <a:stretch/>
        </p:blipFill>
        <p:spPr>
          <a:xfrm>
            <a:off x="15344503" y="27891826"/>
            <a:ext cx="13194153" cy="3829362"/>
          </a:xfrm>
          <a:prstGeom prst="rect">
            <a:avLst/>
          </a:prstGeom>
          <a:ln w="76200">
            <a:solidFill>
              <a:srgbClr val="0E364A"/>
            </a:solidFill>
          </a:ln>
        </p:spPr>
      </p:pic>
      <p:pic>
        <p:nvPicPr>
          <p:cNvPr id="6" name="Picture 5">
            <a:extLst>
              <a:ext uri="{FF2B5EF4-FFF2-40B4-BE49-F238E27FC236}">
                <a16:creationId xmlns:a16="http://schemas.microsoft.com/office/drawing/2014/main" id="{64C5FE70-81A8-665B-26E8-20D1F84C61BA}"/>
              </a:ext>
            </a:extLst>
          </p:cNvPr>
          <p:cNvPicPr>
            <a:picLocks noChangeAspect="1"/>
          </p:cNvPicPr>
          <p:nvPr/>
        </p:nvPicPr>
        <p:blipFill>
          <a:blip r:embed="rId10"/>
          <a:srcRect l="14593" t="1955" r="14230" b="51830"/>
          <a:stretch/>
        </p:blipFill>
        <p:spPr>
          <a:xfrm>
            <a:off x="37871746" y="13758495"/>
            <a:ext cx="4937760" cy="3796969"/>
          </a:xfrm>
          <a:prstGeom prst="rect">
            <a:avLst/>
          </a:prstGeom>
          <a:ln w="76200">
            <a:solidFill>
              <a:srgbClr val="0E364A"/>
            </a:solidFill>
          </a:ln>
        </p:spPr>
      </p:pic>
      <p:sp>
        <p:nvSpPr>
          <p:cNvPr id="7" name="TextBox 6">
            <a:extLst>
              <a:ext uri="{FF2B5EF4-FFF2-40B4-BE49-F238E27FC236}">
                <a16:creationId xmlns:a16="http://schemas.microsoft.com/office/drawing/2014/main" id="{CFF8E524-A577-CC2E-0C20-A9E97B297D18}"/>
              </a:ext>
            </a:extLst>
          </p:cNvPr>
          <p:cNvSpPr txBox="1"/>
          <p:nvPr/>
        </p:nvSpPr>
        <p:spPr>
          <a:xfrm>
            <a:off x="29831854" y="8227828"/>
            <a:ext cx="7671698" cy="9510296"/>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The LDO board had a unique issue where short circuits would develop underneath the voltage regulator chips, the cause of which was determined to be </a:t>
            </a:r>
            <a:r>
              <a:rPr lang="en-US" sz="3600" b="1" dirty="0">
                <a:latin typeface="Bahnschrift Condensed" panose="020B0502040204020203" pitchFamily="34" charset="0"/>
                <a:ea typeface="Open Sans" panose="020B0606030504020204" pitchFamily="34" charset="0"/>
                <a:cs typeface="Open Sans" panose="020B0606030504020204" pitchFamily="34" charset="0"/>
              </a:rPr>
              <a:t>solder flux entrapment </a:t>
            </a:r>
            <a:r>
              <a:rPr lang="en-US" sz="3600" dirty="0">
                <a:latin typeface="Bahnschrift Condensed" panose="020B0502040204020203" pitchFamily="34" charset="0"/>
                <a:ea typeface="Open Sans" panose="020B0606030504020204" pitchFamily="34" charset="0"/>
                <a:cs typeface="Open Sans" panose="020B0606030504020204" pitchFamily="34" charset="0"/>
              </a:rPr>
              <a:t>under the DFN packages used. As the regulators heated up from operation, flux residues left behind from assembly became conductive, causing leakage currents.</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A respin of the LDO board (pictured lower right) that uses </a:t>
            </a:r>
            <a:r>
              <a:rPr lang="en-US" sz="3600" b="1" dirty="0">
                <a:latin typeface="Bahnschrift Condensed" panose="020B0502040204020203" pitchFamily="34" charset="0"/>
                <a:ea typeface="Open Sans" panose="020B0606030504020204" pitchFamily="34" charset="0"/>
                <a:cs typeface="Open Sans" panose="020B0606030504020204" pitchFamily="34" charset="0"/>
              </a:rPr>
              <a:t>DDPAK packaged devices instead of DFNs </a:t>
            </a:r>
            <a:r>
              <a:rPr lang="en-US" sz="3600" dirty="0">
                <a:latin typeface="Bahnschrift Condensed" panose="020B0502040204020203" pitchFamily="34" charset="0"/>
                <a:ea typeface="Open Sans" panose="020B0606030504020204" pitchFamily="34" charset="0"/>
                <a:cs typeface="Open Sans" panose="020B0606030504020204" pitchFamily="34" charset="0"/>
              </a:rPr>
              <a:t>resolved the issue</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Since voltage regulators do not convert voltages as efficient as SMPS circuits do, heat losses were observed but expected. In the future, a set of converters may be used to improve efficiency at the cost of increased circuit complexity.</a:t>
            </a:r>
          </a:p>
        </p:txBody>
      </p:sp>
      <p:sp>
        <p:nvSpPr>
          <p:cNvPr id="8" name="TextBox 7">
            <a:extLst>
              <a:ext uri="{FF2B5EF4-FFF2-40B4-BE49-F238E27FC236}">
                <a16:creationId xmlns:a16="http://schemas.microsoft.com/office/drawing/2014/main" id="{D021C0CF-54DA-1BA1-2D77-B0B205F668CC}"/>
              </a:ext>
            </a:extLst>
          </p:cNvPr>
          <p:cNvSpPr txBox="1"/>
          <p:nvPr/>
        </p:nvSpPr>
        <p:spPr>
          <a:xfrm>
            <a:off x="29803237" y="20814634"/>
            <a:ext cx="12986030" cy="3970318"/>
          </a:xfrm>
          <a:prstGeom prst="rect">
            <a:avLst/>
          </a:prstGeom>
          <a:noFill/>
        </p:spPr>
        <p:txBody>
          <a:bodyPr wrap="square" rtlCol="0">
            <a:spAutoFit/>
          </a:bodyPr>
          <a:lstStyle>
            <a:defPPr>
              <a:defRPr kern="1200"/>
            </a:defPPr>
          </a:lstStyle>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With all of the power electronics assembled and flight ready, they were successfully installed into the sounding rocket by the team at </a:t>
            </a:r>
            <a:r>
              <a:rPr lang="en-US" sz="3600" b="1" dirty="0">
                <a:latin typeface="Bahnschrift Condensed" panose="020B0502040204020203" pitchFamily="34" charset="0"/>
                <a:ea typeface="Open Sans" panose="020B0606030504020204" pitchFamily="34" charset="0"/>
                <a:cs typeface="Open Sans" panose="020B0606030504020204" pitchFamily="34" charset="0"/>
              </a:rPr>
              <a:t>NASA’s Wallops Flight Facility</a:t>
            </a:r>
            <a:r>
              <a:rPr lang="en-US" sz="3600" dirty="0">
                <a:latin typeface="Bahnschrift Condensed" panose="020B0502040204020203" pitchFamily="34" charset="0"/>
                <a:ea typeface="Open Sans" panose="020B0606030504020204" pitchFamily="34" charset="0"/>
                <a:cs typeface="Open Sans" panose="020B0606030504020204" pitchFamily="34" charset="0"/>
              </a:rPr>
              <a:t>, where I was also able participate in </a:t>
            </a:r>
            <a:r>
              <a:rPr lang="en-US" sz="3600" b="1" dirty="0">
                <a:latin typeface="Bahnschrift Condensed" panose="020B0502040204020203" pitchFamily="34" charset="0"/>
                <a:ea typeface="Open Sans" panose="020B0606030504020204" pitchFamily="34" charset="0"/>
                <a:cs typeface="Open Sans" panose="020B0606030504020204" pitchFamily="34" charset="0"/>
              </a:rPr>
              <a:t>payload integration </a:t>
            </a:r>
            <a:r>
              <a:rPr lang="en-US" sz="3600" dirty="0">
                <a:latin typeface="Bahnschrift Condensed" panose="020B0502040204020203" pitchFamily="34" charset="0"/>
                <a:ea typeface="Open Sans" panose="020B0606030504020204" pitchFamily="34" charset="0"/>
                <a:cs typeface="Open Sans" panose="020B0606030504020204" pitchFamily="34" charset="0"/>
              </a:rPr>
              <a:t>for the GIRAFF rocket mission and witness </a:t>
            </a:r>
            <a:r>
              <a:rPr lang="en-US" sz="3600" b="1" dirty="0">
                <a:latin typeface="Bahnschrift Condensed" panose="020B0502040204020203" pitchFamily="34" charset="0"/>
                <a:ea typeface="Open Sans" panose="020B0606030504020204" pitchFamily="34" charset="0"/>
                <a:cs typeface="Open Sans" panose="020B0606030504020204" pitchFamily="34" charset="0"/>
              </a:rPr>
              <a:t>sequence testing </a:t>
            </a:r>
            <a:r>
              <a:rPr lang="en-US" sz="3600" dirty="0">
                <a:latin typeface="Bahnschrift Condensed" panose="020B0502040204020203" pitchFamily="34" charset="0"/>
                <a:ea typeface="Open Sans" panose="020B0606030504020204" pitchFamily="34" charset="0"/>
                <a:cs typeface="Open Sans" panose="020B0606030504020204" pitchFamily="34" charset="0"/>
              </a:rPr>
              <a:t>of the BADASS system</a:t>
            </a:r>
          </a:p>
          <a:p>
            <a:pPr marL="571500" indent="-571500">
              <a:buFont typeface="Arial" panose="020B0604020202020204" pitchFamily="34" charset="0"/>
              <a:buChar char="•"/>
            </a:pPr>
            <a:r>
              <a:rPr lang="en-US" sz="3600" dirty="0">
                <a:latin typeface="Bahnschrift Condensed" panose="020B0502040204020203" pitchFamily="34" charset="0"/>
                <a:ea typeface="Open Sans" panose="020B0606030504020204" pitchFamily="34" charset="0"/>
                <a:cs typeface="Open Sans" panose="020B0606030504020204" pitchFamily="34" charset="0"/>
              </a:rPr>
              <a:t>Although the aurora this season did not yield the desired conditions for the launch of BADASS, the team is hopeful to launch next year</a:t>
            </a:r>
          </a:p>
          <a:p>
            <a:pPr marL="571500" indent="-571500">
              <a:buFont typeface="Arial" panose="020B0604020202020204" pitchFamily="34" charset="0"/>
              <a:buChar char="•"/>
            </a:pPr>
            <a:endParaRPr lang="en-US" sz="3600" dirty="0">
              <a:latin typeface="Bahnschrift Condensed" panose="020B0502040204020203"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9523EBB9-80EA-458E-E41D-2C9739B088D6}"/>
              </a:ext>
            </a:extLst>
          </p:cNvPr>
          <p:cNvPicPr>
            <a:picLocks noChangeAspect="1"/>
          </p:cNvPicPr>
          <p:nvPr/>
        </p:nvPicPr>
        <p:blipFill>
          <a:blip r:embed="rId11"/>
          <a:srcRect l="3444" t="5445" r="3512" b="2085"/>
          <a:stretch/>
        </p:blipFill>
        <p:spPr>
          <a:xfrm>
            <a:off x="31576770" y="24550076"/>
            <a:ext cx="3821893" cy="3549627"/>
          </a:xfrm>
          <a:prstGeom prst="rect">
            <a:avLst/>
          </a:prstGeom>
          <a:ln w="76200">
            <a:solidFill>
              <a:srgbClr val="0E364A"/>
            </a:solidFill>
          </a:ln>
        </p:spPr>
      </p:pic>
      <p:pic>
        <p:nvPicPr>
          <p:cNvPr id="12" name="Picture 11">
            <a:extLst>
              <a:ext uri="{FF2B5EF4-FFF2-40B4-BE49-F238E27FC236}">
                <a16:creationId xmlns:a16="http://schemas.microsoft.com/office/drawing/2014/main" id="{867886B5-9E60-61D1-8635-206EB42A7F80}"/>
              </a:ext>
            </a:extLst>
          </p:cNvPr>
          <p:cNvPicPr>
            <a:picLocks noChangeAspect="1"/>
          </p:cNvPicPr>
          <p:nvPr/>
        </p:nvPicPr>
        <p:blipFill>
          <a:blip r:embed="rId12"/>
          <a:stretch>
            <a:fillRect/>
          </a:stretch>
        </p:blipFill>
        <p:spPr>
          <a:xfrm>
            <a:off x="36682035" y="24757953"/>
            <a:ext cx="4726121" cy="3133873"/>
          </a:xfrm>
          <a:prstGeom prst="rect">
            <a:avLst/>
          </a:prstGeom>
          <a:ln w="76200">
            <a:solidFill>
              <a:srgbClr val="0E364A"/>
            </a:solidFill>
          </a:ln>
        </p:spPr>
      </p:pic>
    </p:spTree>
    <p:extLst>
      <p:ext uri="{BB962C8B-B14F-4D97-AF65-F5344CB8AC3E}">
        <p14:creationId xmlns:p14="http://schemas.microsoft.com/office/powerpoint/2010/main" val="13501646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4207</TotalTime>
  <Words>784</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Bahnschrift Condensed</vt:lpstr>
      <vt:lpstr>Bahnschrift SemiBold</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Abraham Castaneda</cp:lastModifiedBy>
  <cp:revision>125</cp:revision>
  <cp:lastPrinted>2025-02-21T00:00:40Z</cp:lastPrinted>
  <dcterms:created xsi:type="dcterms:W3CDTF">2020-10-28T16:49:58Z</dcterms:created>
  <dcterms:modified xsi:type="dcterms:W3CDTF">2025-02-21T00:49:17Z</dcterms:modified>
</cp:coreProperties>
</file>