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p:scale>
          <a:sx n="10" d="100"/>
          <a:sy n="10" d="100"/>
        </p:scale>
        <p:origin x="1747" y="7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CA3D3-5FAB-444D-8AAB-DB35D6BD9FFF}" type="datetimeFigureOut">
              <a:rPr lang="en-US" smtClean="0"/>
              <a:t>3/1/2025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6991C-9B62-4935-8C38-C35B3CDE69CC}" type="slidenum">
              <a:rPr lang="en-US" smtClean="0"/>
              <a:t>‹#›</a:t>
            </a:fld>
            <a:endParaRPr lang="en-US"/>
          </a:p>
        </p:txBody>
      </p:sp>
    </p:spTree>
    <p:extLst>
      <p:ext uri="{BB962C8B-B14F-4D97-AF65-F5344CB8AC3E}">
        <p14:creationId xmlns:p14="http://schemas.microsoft.com/office/powerpoint/2010/main" val="2170897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C6991C-9B62-4935-8C38-C35B3CDE69CC}" type="slidenum">
              <a:rPr lang="en-US" smtClean="0"/>
              <a:t>1</a:t>
            </a:fld>
            <a:endParaRPr lang="en-US"/>
          </a:p>
        </p:txBody>
      </p:sp>
    </p:spTree>
    <p:extLst>
      <p:ext uri="{BB962C8B-B14F-4D97-AF65-F5344CB8AC3E}">
        <p14:creationId xmlns:p14="http://schemas.microsoft.com/office/powerpoint/2010/main" val="935285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867C6B-9653-4DC4-967A-AF1D1CFFAE4A}"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405792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867C6B-9653-4DC4-967A-AF1D1CFFAE4A}"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2809773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867C6B-9653-4DC4-967A-AF1D1CFFAE4A}"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3987778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867C6B-9653-4DC4-967A-AF1D1CFFAE4A}"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2223606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867C6B-9653-4DC4-967A-AF1D1CFFAE4A}" type="datetimeFigureOut">
              <a:rPr lang="en-US" smtClean="0"/>
              <a:t>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16040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867C6B-9653-4DC4-967A-AF1D1CFFAE4A}" type="datetimeFigureOut">
              <a:rPr lang="en-US" smtClean="0"/>
              <a:t>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834944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867C6B-9653-4DC4-967A-AF1D1CFFAE4A}" type="datetimeFigureOut">
              <a:rPr lang="en-US" smtClean="0"/>
              <a:t>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4037589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A1867C6B-9653-4DC4-967A-AF1D1CFFAE4A}"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4070580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A1867C6B-9653-4DC4-967A-AF1D1CFFAE4A}"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4156903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867C6B-9653-4DC4-967A-AF1D1CFFAE4A}"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78419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867C6B-9653-4DC4-967A-AF1D1CFFAE4A}"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8898F-EF7A-4412-AD6F-5B908CA151D6}" type="slidenum">
              <a:rPr lang="en-US" smtClean="0"/>
              <a:t>‹#›</a:t>
            </a:fld>
            <a:endParaRPr lang="en-US"/>
          </a:p>
        </p:txBody>
      </p:sp>
    </p:spTree>
    <p:extLst>
      <p:ext uri="{BB962C8B-B14F-4D97-AF65-F5344CB8AC3E}">
        <p14:creationId xmlns:p14="http://schemas.microsoft.com/office/powerpoint/2010/main" val="1547177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A1867C6B-9653-4DC4-967A-AF1D1CFFAE4A}" type="datetimeFigureOut">
              <a:rPr lang="en-US" smtClean="0"/>
              <a:t>3/1/2025</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9A78898F-EF7A-4412-AD6F-5B908CA151D6}" type="slidenum">
              <a:rPr lang="en-US" smtClean="0"/>
              <a:t>‹#›</a:t>
            </a:fld>
            <a:endParaRPr lang="en-US"/>
          </a:p>
        </p:txBody>
      </p:sp>
    </p:spTree>
    <p:extLst>
      <p:ext uri="{BB962C8B-B14F-4D97-AF65-F5344CB8AC3E}">
        <p14:creationId xmlns:p14="http://schemas.microsoft.com/office/powerpoint/2010/main" val="40372179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nature, rain, outdoor">
            <a:extLst>
              <a:ext uri="{FF2B5EF4-FFF2-40B4-BE49-F238E27FC236}">
                <a16:creationId xmlns:a16="http://schemas.microsoft.com/office/drawing/2014/main" id="{931391C2-4E31-B588-B1A5-1CFB22986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891200" cy="32918400"/>
          </a:xfrm>
          <a:prstGeom prst="rect">
            <a:avLst/>
          </a:prstGeom>
          <a:gradFill>
            <a:gsLst>
              <a:gs pos="0">
                <a:schemeClr val="bg1">
                  <a:lumMod val="65000"/>
                </a:schemeClr>
              </a:gs>
              <a:gs pos="0">
                <a:scrgbClr r="0" g="0" b="0"/>
              </a:gs>
              <a:gs pos="0">
                <a:srgbClr val="C00000"/>
              </a:gs>
            </a:gsLst>
            <a:lin ang="5400000" scaled="0"/>
          </a:gradFill>
          <a:ln w="19050">
            <a:solidFill>
              <a:srgbClr val="C00000"/>
            </a:solidFill>
          </a:ln>
        </p:spPr>
      </p:pic>
      <p:sp>
        <p:nvSpPr>
          <p:cNvPr id="6" name="Google Shape;50;p3">
            <a:extLst>
              <a:ext uri="{FF2B5EF4-FFF2-40B4-BE49-F238E27FC236}">
                <a16:creationId xmlns:a16="http://schemas.microsoft.com/office/drawing/2014/main" id="{93CCFD1A-4EAF-675A-6B74-EEE2B1F50E5E}"/>
              </a:ext>
            </a:extLst>
          </p:cNvPr>
          <p:cNvSpPr txBox="1">
            <a:spLocks/>
          </p:cNvSpPr>
          <p:nvPr/>
        </p:nvSpPr>
        <p:spPr>
          <a:xfrm>
            <a:off x="9146329" y="856220"/>
            <a:ext cx="28820314" cy="1946496"/>
          </a:xfrm>
          <a:prstGeom prst="rect">
            <a:avLst/>
          </a:prstGeom>
          <a:solidFill>
            <a:schemeClr val="bg1">
              <a:lumMod val="65000"/>
            </a:schemeClr>
          </a:solidFill>
          <a:ln>
            <a:noFill/>
          </a:ln>
        </p:spPr>
        <p:txBody>
          <a:bodyPr spcFirstLastPara="1" wrap="square" lIns="78364" tIns="39171" rIns="78364" bIns="39171" anchor="b" anchorCtr="0">
            <a:noAutofit/>
          </a:bodyPr>
          <a:lst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a:lstStyle>
          <a:p>
            <a:pPr algn="ctr">
              <a:buSzPts val="8000"/>
            </a:pPr>
            <a:r>
              <a:rPr lang="en-US" sz="6857" b="1" dirty="0">
                <a:latin typeface="Calibri"/>
                <a:ea typeface="Calibri"/>
                <a:cs typeface="Calibri"/>
                <a:sym typeface="Calibri"/>
              </a:rPr>
              <a:t>Determining the Activities and Optimal Conditions of Fsa01040Cel,                      a </a:t>
            </a:r>
            <a:r>
              <a:rPr lang="en-US" sz="6857" b="1" dirty="0" err="1">
                <a:latin typeface="Calibri"/>
                <a:ea typeface="Calibri"/>
                <a:cs typeface="Calibri"/>
                <a:sym typeface="Calibri"/>
              </a:rPr>
              <a:t>Hyperthermophilic</a:t>
            </a:r>
            <a:r>
              <a:rPr lang="en-US" sz="6857" b="1" dirty="0">
                <a:latin typeface="Calibri"/>
                <a:ea typeface="Calibri"/>
                <a:cs typeface="Calibri"/>
                <a:sym typeface="Calibri"/>
              </a:rPr>
              <a:t> GH5 Family Enzyme From </a:t>
            </a:r>
            <a:r>
              <a:rPr lang="en-US" sz="6857" b="1" i="1" dirty="0" err="1">
                <a:latin typeface="Calibri"/>
                <a:ea typeface="Calibri"/>
                <a:cs typeface="Calibri"/>
                <a:sym typeface="Calibri"/>
              </a:rPr>
              <a:t>Fervidibacter</a:t>
            </a:r>
            <a:r>
              <a:rPr lang="en-US" sz="6857" b="1" i="1" dirty="0">
                <a:latin typeface="Calibri"/>
                <a:ea typeface="Calibri"/>
                <a:cs typeface="Calibri"/>
                <a:sym typeface="Calibri"/>
              </a:rPr>
              <a:t> </a:t>
            </a:r>
            <a:r>
              <a:rPr lang="en-US" sz="6857" b="1" i="1" dirty="0" err="1">
                <a:latin typeface="Calibri"/>
                <a:ea typeface="Calibri"/>
                <a:cs typeface="Calibri"/>
                <a:sym typeface="Calibri"/>
              </a:rPr>
              <a:t>sacchari</a:t>
            </a:r>
            <a:endParaRPr lang="en-US" sz="6857" b="1" i="1" dirty="0">
              <a:latin typeface="Calibri"/>
              <a:ea typeface="Calibri"/>
              <a:cs typeface="Calibri"/>
              <a:sym typeface="Calibri"/>
            </a:endParaRPr>
          </a:p>
        </p:txBody>
      </p:sp>
      <p:sp>
        <p:nvSpPr>
          <p:cNvPr id="7" name="Google Shape;51;p3">
            <a:extLst>
              <a:ext uri="{FF2B5EF4-FFF2-40B4-BE49-F238E27FC236}">
                <a16:creationId xmlns:a16="http://schemas.microsoft.com/office/drawing/2014/main" id="{0F55C01D-4199-58AD-1053-AA585764DBA8}"/>
              </a:ext>
            </a:extLst>
          </p:cNvPr>
          <p:cNvSpPr txBox="1">
            <a:spLocks/>
          </p:cNvSpPr>
          <p:nvPr/>
        </p:nvSpPr>
        <p:spPr>
          <a:xfrm>
            <a:off x="9511934" y="2552700"/>
            <a:ext cx="27564301" cy="2663054"/>
          </a:xfrm>
          <a:prstGeom prst="rect">
            <a:avLst/>
          </a:prstGeom>
          <a:solidFill>
            <a:schemeClr val="bg1">
              <a:lumMod val="65000"/>
            </a:schemeClr>
          </a:solidFill>
          <a:ln>
            <a:noFill/>
          </a:ln>
        </p:spPr>
        <p:txBody>
          <a:bodyPr spcFirstLastPara="1" wrap="square" lIns="78364" tIns="39171" rIns="78364" bIns="39171" anchor="t" anchorCtr="0">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lgn="ctr">
              <a:lnSpc>
                <a:spcPct val="100000"/>
              </a:lnSpc>
              <a:spcBef>
                <a:spcPts val="1800"/>
              </a:spcBef>
              <a:buSzPts val="4800"/>
              <a:buNone/>
            </a:pPr>
            <a:r>
              <a:rPr lang="en-US" sz="3800" dirty="0">
                <a:latin typeface="Arial" panose="020B0604020202020204" pitchFamily="34" charset="0"/>
                <a:cs typeface="Arial" panose="020B0604020202020204" pitchFamily="34" charset="0"/>
              </a:rPr>
              <a:t>Allison M. Cook</a:t>
            </a:r>
            <a:r>
              <a:rPr lang="en-US" sz="3800" baseline="30000" dirty="0">
                <a:latin typeface="Arial" panose="020B0604020202020204" pitchFamily="34" charset="0"/>
                <a:cs typeface="Arial" panose="020B0604020202020204" pitchFamily="34" charset="0"/>
              </a:rPr>
              <a:t>1</a:t>
            </a:r>
            <a:r>
              <a:rPr lang="en-US" sz="3800" dirty="0">
                <a:latin typeface="Arial" panose="020B0604020202020204" pitchFamily="34" charset="0"/>
                <a:cs typeface="Arial" panose="020B0604020202020204" pitchFamily="34" charset="0"/>
              </a:rPr>
              <a:t>, Nicole Torosian</a:t>
            </a:r>
            <a:r>
              <a:rPr lang="en-US" sz="3800" baseline="30000" dirty="0">
                <a:latin typeface="Arial" panose="020B0604020202020204" pitchFamily="34" charset="0"/>
                <a:cs typeface="Arial" panose="020B0604020202020204" pitchFamily="34" charset="0"/>
              </a:rPr>
              <a:t>1</a:t>
            </a:r>
            <a:r>
              <a:rPr lang="en-US" sz="3800" dirty="0">
                <a:latin typeface="Arial" panose="020B0604020202020204" pitchFamily="34" charset="0"/>
                <a:cs typeface="Arial" panose="020B0604020202020204" pitchFamily="34" charset="0"/>
              </a:rPr>
              <a:t>, Jonathan K. Covington</a:t>
            </a:r>
            <a:r>
              <a:rPr lang="en-US" sz="3800" baseline="30000" dirty="0">
                <a:latin typeface="Arial" panose="020B0604020202020204" pitchFamily="34" charset="0"/>
                <a:cs typeface="Arial" panose="020B0604020202020204" pitchFamily="34" charset="0"/>
              </a:rPr>
              <a:t>1</a:t>
            </a:r>
            <a:r>
              <a:rPr lang="en-US" sz="3800" dirty="0">
                <a:latin typeface="Arial" panose="020B0604020202020204" pitchFamily="34" charset="0"/>
                <a:cs typeface="Arial" panose="020B0604020202020204" pitchFamily="34" charset="0"/>
              </a:rPr>
              <a:t>,Nancy O. Nou</a:t>
            </a:r>
            <a:r>
              <a:rPr lang="en-US" sz="3800" baseline="30000" dirty="0">
                <a:latin typeface="Arial" panose="020B0604020202020204" pitchFamily="34" charset="0"/>
                <a:cs typeface="Arial" panose="020B0604020202020204" pitchFamily="34" charset="0"/>
              </a:rPr>
              <a:t>1</a:t>
            </a:r>
            <a:r>
              <a:rPr lang="en-US" sz="3800" dirty="0">
                <a:latin typeface="Arial" panose="020B0604020202020204" pitchFamily="34" charset="0"/>
                <a:cs typeface="Arial" panose="020B0604020202020204" pitchFamily="34" charset="0"/>
              </a:rPr>
              <a:t>, </a:t>
            </a:r>
            <a:r>
              <a:rPr lang="en-US" sz="3800" dirty="0" err="1">
                <a:latin typeface="Arial" panose="020B0604020202020204" pitchFamily="34" charset="0"/>
                <a:cs typeface="Arial" panose="020B0604020202020204" pitchFamily="34" charset="0"/>
              </a:rPr>
              <a:t>Marike</a:t>
            </a:r>
            <a:r>
              <a:rPr lang="en-US" sz="3800" dirty="0">
                <a:latin typeface="Arial" panose="020B0604020202020204" pitchFamily="34" charset="0"/>
                <a:cs typeface="Arial" panose="020B0604020202020204" pitchFamily="34" charset="0"/>
              </a:rPr>
              <a:t> Palmer</a:t>
            </a:r>
            <a:r>
              <a:rPr lang="en-US" sz="3800" baseline="30000" dirty="0">
                <a:latin typeface="Arial" panose="020B0604020202020204" pitchFamily="34" charset="0"/>
                <a:cs typeface="Arial" panose="020B0604020202020204" pitchFamily="34" charset="0"/>
              </a:rPr>
              <a:t>2</a:t>
            </a:r>
            <a:r>
              <a:rPr lang="en-US" sz="3800" dirty="0">
                <a:latin typeface="Arial" panose="020B0604020202020204" pitchFamily="34" charset="0"/>
                <a:cs typeface="Arial" panose="020B0604020202020204" pitchFamily="34" charset="0"/>
              </a:rPr>
              <a:t>, Ian K. Blaby</a:t>
            </a:r>
            <a:r>
              <a:rPr lang="en-US" sz="3800" baseline="30000" dirty="0">
                <a:latin typeface="Arial" panose="020B0604020202020204" pitchFamily="34" charset="0"/>
                <a:cs typeface="Arial" panose="020B0604020202020204" pitchFamily="34" charset="0"/>
              </a:rPr>
              <a:t>3</a:t>
            </a:r>
            <a:r>
              <a:rPr lang="en-US" sz="3800" dirty="0">
                <a:latin typeface="Arial" panose="020B0604020202020204" pitchFamily="34" charset="0"/>
                <a:cs typeface="Arial" panose="020B0604020202020204" pitchFamily="34" charset="0"/>
              </a:rPr>
              <a:t>, Brian P. Hedlund</a:t>
            </a:r>
            <a:r>
              <a:rPr lang="en-US" sz="3800" baseline="30000" dirty="0">
                <a:latin typeface="Arial" panose="020B0604020202020204" pitchFamily="34" charset="0"/>
                <a:cs typeface="Arial" panose="020B0604020202020204" pitchFamily="34" charset="0"/>
              </a:rPr>
              <a:t>1</a:t>
            </a:r>
            <a:endParaRPr lang="en-US" sz="3800" dirty="0">
              <a:latin typeface="Arial" panose="020B0604020202020204" pitchFamily="34" charset="0"/>
              <a:cs typeface="Arial" panose="020B0604020202020204" pitchFamily="34" charset="0"/>
            </a:endParaRPr>
          </a:p>
          <a:p>
            <a:pPr marL="0" indent="0" algn="ctr">
              <a:lnSpc>
                <a:spcPct val="100000"/>
              </a:lnSpc>
              <a:spcBef>
                <a:spcPts val="1800"/>
              </a:spcBef>
              <a:buNone/>
            </a:pPr>
            <a:r>
              <a:rPr lang="en-US" sz="3200" baseline="30000" dirty="0">
                <a:latin typeface="Arial" panose="020B0604020202020204" pitchFamily="34" charset="0"/>
                <a:cs typeface="Arial" panose="020B0604020202020204" pitchFamily="34" charset="0"/>
              </a:rPr>
              <a:t>1</a:t>
            </a:r>
            <a:r>
              <a:rPr lang="en-US" sz="3200" dirty="0">
                <a:latin typeface="Arial" panose="020B0604020202020204" pitchFamily="34" charset="0"/>
                <a:cs typeface="Arial" panose="020B0604020202020204" pitchFamily="34" charset="0"/>
              </a:rPr>
              <a:t> School of Life Sciences, University of Nevada Las Vegas, Las Vegas, NV, USA, </a:t>
            </a:r>
            <a:r>
              <a:rPr lang="en-US" sz="3200" baseline="30000" dirty="0">
                <a:latin typeface="Arial" panose="020B0604020202020204" pitchFamily="34" charset="0"/>
                <a:cs typeface="Arial" panose="020B0604020202020204" pitchFamily="34" charset="0"/>
              </a:rPr>
              <a:t>2</a:t>
            </a:r>
            <a:r>
              <a:rPr lang="en-US" sz="3200" dirty="0">
                <a:latin typeface="Arial" panose="020B0604020202020204" pitchFamily="34" charset="0"/>
                <a:cs typeface="Arial" panose="020B0604020202020204" pitchFamily="34" charset="0"/>
              </a:rPr>
              <a:t> Department of Microbiology, University of Manitoba, Winnipeg, MB, Canada, </a:t>
            </a:r>
            <a:r>
              <a:rPr lang="en-US" sz="3200" baseline="30000" dirty="0">
                <a:latin typeface="Arial" panose="020B0604020202020204" pitchFamily="34" charset="0"/>
                <a:cs typeface="Arial" panose="020B0604020202020204" pitchFamily="34" charset="0"/>
              </a:rPr>
              <a:t>3</a:t>
            </a:r>
            <a:r>
              <a:rPr lang="en-US" sz="3200" dirty="0">
                <a:latin typeface="Arial" panose="020B0604020202020204" pitchFamily="34" charset="0"/>
                <a:cs typeface="Arial" panose="020B0604020202020204" pitchFamily="34" charset="0"/>
              </a:rPr>
              <a:t>US Department of Energy Joint Genome Institute, Lawrence Berkeley National Laboratory, Berkeley, CA, </a:t>
            </a:r>
            <a:r>
              <a:rPr lang="en-US" sz="2800" dirty="0">
                <a:latin typeface="Arial" panose="020B0604020202020204" pitchFamily="34" charset="0"/>
                <a:cs typeface="Arial" panose="020B0604020202020204" pitchFamily="34" charset="0"/>
              </a:rPr>
              <a:t>USA</a:t>
            </a:r>
            <a:r>
              <a:rPr lang="en-US" sz="2800" b="0" i="0" u="none" strike="noStrike" dirty="0">
                <a:solidFill>
                  <a:srgbClr val="000000"/>
                </a:solidFill>
                <a:effectLst/>
                <a:latin typeface="Arial" panose="020B0604020202020204" pitchFamily="34" charset="0"/>
                <a:cs typeface="Arial" panose="020B0604020202020204" pitchFamily="34" charset="0"/>
              </a:rPr>
              <a:t>                                                        This material is based upon work supported by NASA under Grants No.</a:t>
            </a:r>
            <a:r>
              <a:rPr lang="en-US" sz="1800" b="0" i="0" u="none" strike="noStrike" dirty="0">
                <a:solidFill>
                  <a:srgbClr val="000000"/>
                </a:solidFill>
                <a:effectLst/>
                <a:latin typeface="Times New Roman" panose="02020603050405020304" pitchFamily="18"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80NSSC20M0043 and 80NNSC17KO548,and NSF under Grant No. DEB 1557042</a:t>
            </a:r>
            <a:endParaRPr lang="en-US" sz="2800" dirty="0">
              <a:latin typeface="Arial" panose="020B0604020202020204" pitchFamily="34" charset="0"/>
              <a:cs typeface="Arial" panose="020B0604020202020204" pitchFamily="34" charset="0"/>
            </a:endParaRPr>
          </a:p>
          <a:p>
            <a:pPr marL="0" indent="0" algn="ctr">
              <a:lnSpc>
                <a:spcPct val="100000"/>
              </a:lnSpc>
              <a:spcBef>
                <a:spcPts val="1800"/>
              </a:spcBef>
              <a:buNone/>
            </a:pPr>
            <a:endParaRPr lang="en-US" sz="3200" dirty="0"/>
          </a:p>
          <a:p>
            <a:pPr marL="0" indent="0">
              <a:spcBef>
                <a:spcPts val="1800"/>
              </a:spcBef>
            </a:pPr>
            <a:endParaRPr lang="en-US" dirty="0"/>
          </a:p>
          <a:p>
            <a:pPr marL="0" indent="5213996">
              <a:spcBef>
                <a:spcPts val="1800"/>
              </a:spcBef>
            </a:pPr>
            <a:endParaRPr lang="en-US" dirty="0"/>
          </a:p>
        </p:txBody>
      </p:sp>
      <p:sp>
        <p:nvSpPr>
          <p:cNvPr id="10" name="TextBox 9">
            <a:extLst>
              <a:ext uri="{FF2B5EF4-FFF2-40B4-BE49-F238E27FC236}">
                <a16:creationId xmlns:a16="http://schemas.microsoft.com/office/drawing/2014/main" id="{A1037658-4C0E-19B5-E013-2CF97E4BA6B3}"/>
              </a:ext>
            </a:extLst>
          </p:cNvPr>
          <p:cNvSpPr txBox="1"/>
          <p:nvPr/>
        </p:nvSpPr>
        <p:spPr>
          <a:xfrm>
            <a:off x="853439" y="5582890"/>
            <a:ext cx="13209289" cy="10402848"/>
          </a:xfrm>
          <a:prstGeom prst="rect">
            <a:avLst/>
          </a:prstGeom>
          <a:solidFill>
            <a:schemeClr val="bg1"/>
          </a:solidFill>
          <a:ln w="25400">
            <a:solidFill>
              <a:srgbClr val="C00000"/>
            </a:solidFill>
          </a:ln>
        </p:spPr>
        <p:txBody>
          <a:bodyPr wrap="square" lIns="274320" rIns="274320" rtlCol="0">
            <a:spAutoFit/>
          </a:bodyPr>
          <a:lstStyle/>
          <a:p>
            <a:pPr algn="ctr"/>
            <a:r>
              <a:rPr lang="en-US" sz="4800" dirty="0">
                <a:latin typeface="Arial" panose="020B0604020202020204" pitchFamily="34" charset="0"/>
                <a:cs typeface="Arial" panose="020B0604020202020204" pitchFamily="34" charset="0"/>
              </a:rPr>
              <a:t>ABSTRACT</a:t>
            </a:r>
          </a:p>
          <a:p>
            <a:pPr algn="just"/>
            <a:r>
              <a:rPr lang="en-US" sz="3300" i="1" dirty="0" err="1">
                <a:latin typeface="Arial" panose="020B0604020202020204" pitchFamily="34" charset="0"/>
                <a:cs typeface="Arial" panose="020B0604020202020204" pitchFamily="34" charset="0"/>
              </a:rPr>
              <a:t>Fervidibacter</a:t>
            </a:r>
            <a:r>
              <a:rPr lang="en-US" sz="3300" i="1" dirty="0">
                <a:latin typeface="Arial" panose="020B0604020202020204" pitchFamily="34" charset="0"/>
                <a:cs typeface="Arial" panose="020B0604020202020204" pitchFamily="34" charset="0"/>
              </a:rPr>
              <a:t> </a:t>
            </a:r>
            <a:r>
              <a:rPr lang="en-US" sz="3300" i="1" dirty="0" err="1">
                <a:latin typeface="Arial" panose="020B0604020202020204" pitchFamily="34" charset="0"/>
                <a:cs typeface="Arial" panose="020B0604020202020204" pitchFamily="34" charset="0"/>
              </a:rPr>
              <a:t>sacchari</a:t>
            </a:r>
            <a:r>
              <a:rPr lang="en-US" sz="3300" i="1" dirty="0">
                <a:latin typeface="Arial" panose="020B06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is found in Great Boiling Spring, a terrestrial geothermal hot spring and grows on multiple plant polysaccharides utilizing up to 117 putative glycoside hydrolases. Enzyme Fsa01040Cel from </a:t>
            </a:r>
            <a:r>
              <a:rPr lang="en-US" sz="3300" i="1" dirty="0">
                <a:latin typeface="Arial" panose="020B0604020202020204" pitchFamily="34" charset="0"/>
                <a:cs typeface="Arial" panose="020B0604020202020204" pitchFamily="34" charset="0"/>
              </a:rPr>
              <a:t>F. </a:t>
            </a:r>
            <a:r>
              <a:rPr lang="en-US" sz="3300" i="1" dirty="0" err="1">
                <a:latin typeface="Arial" panose="020B0604020202020204" pitchFamily="34" charset="0"/>
                <a:cs typeface="Arial" panose="020B0604020202020204" pitchFamily="34" charset="0"/>
              </a:rPr>
              <a:t>sacchari</a:t>
            </a:r>
            <a:r>
              <a:rPr lang="en-US" sz="3300" dirty="0">
                <a:latin typeface="Arial" panose="020B0604020202020204" pitchFamily="34" charset="0"/>
                <a:cs typeface="Arial" panose="020B0604020202020204" pitchFamily="34" charset="0"/>
              </a:rPr>
              <a:t> is in the glycoside hydrolase family 5. The gene was synthesized, cloned into pET-21b, and </a:t>
            </a:r>
            <a:r>
              <a:rPr lang="en-US" sz="3300" dirty="0" err="1">
                <a:latin typeface="Arial" panose="020B0604020202020204" pitchFamily="34" charset="0"/>
                <a:cs typeface="Arial" panose="020B0604020202020204" pitchFamily="34" charset="0"/>
              </a:rPr>
              <a:t>heterologously</a:t>
            </a:r>
            <a:r>
              <a:rPr lang="en-US" sz="3300" dirty="0">
                <a:latin typeface="Arial" panose="020B0604020202020204" pitchFamily="34" charset="0"/>
                <a:cs typeface="Arial" panose="020B0604020202020204" pitchFamily="34" charset="0"/>
              </a:rPr>
              <a:t> expressed using </a:t>
            </a:r>
            <a:r>
              <a:rPr lang="en-US" sz="3300" i="1" dirty="0">
                <a:latin typeface="Arial" panose="020B0604020202020204" pitchFamily="34" charset="0"/>
                <a:cs typeface="Arial" panose="020B0604020202020204" pitchFamily="34" charset="0"/>
              </a:rPr>
              <a:t>Escherichia coli </a:t>
            </a:r>
            <a:r>
              <a:rPr lang="en-US" sz="3300" dirty="0">
                <a:latin typeface="Arial" panose="020B0604020202020204" pitchFamily="34" charset="0"/>
                <a:cs typeface="Arial" panose="020B0604020202020204" pitchFamily="34" charset="0"/>
              </a:rPr>
              <a:t>strain T7 Express cells. temperature range of 60-90 °C (</a:t>
            </a:r>
            <a:r>
              <a:rPr lang="en-US" sz="3300" dirty="0" err="1">
                <a:latin typeface="Arial" panose="020B0604020202020204" pitchFamily="34" charset="0"/>
                <a:cs typeface="Arial" panose="020B0604020202020204" pitchFamily="34" charset="0"/>
              </a:rPr>
              <a:t>T</a:t>
            </a:r>
            <a:r>
              <a:rPr lang="en-US" sz="3300" kern="100" baseline="-25000" dirty="0" err="1">
                <a:effectLst/>
                <a:latin typeface="Arial" panose="020B0604020202020204" pitchFamily="34" charset="0"/>
                <a:ea typeface="Aptos" panose="020B0004020202020204" pitchFamily="34" charset="0"/>
                <a:cs typeface="Arial" panose="020B0604020202020204" pitchFamily="34" charset="0"/>
              </a:rPr>
              <a:t>opt</a:t>
            </a:r>
            <a:r>
              <a:rPr lang="en-US" sz="3300" kern="100" baseline="-25000" dirty="0">
                <a:effectLst/>
                <a:latin typeface="Arial" panose="020B0604020202020204" pitchFamily="34" charset="0"/>
                <a:ea typeface="Aptos" panose="020B00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80 °C), thermostable to 90 °C, and a pH range between 4.5-7.5 (</a:t>
            </a:r>
            <a:r>
              <a:rPr lang="en-US" sz="3300" kern="100" dirty="0" err="1">
                <a:latin typeface="Arial" panose="020B0604020202020204" pitchFamily="34" charset="0"/>
                <a:cs typeface="Arial" panose="020B0604020202020204" pitchFamily="34" charset="0"/>
              </a:rPr>
              <a:t>pH</a:t>
            </a:r>
            <a:r>
              <a:rPr lang="en-US" sz="3300" kern="100" baseline="-25000" dirty="0" err="1">
                <a:effectLst/>
                <a:latin typeface="Arial" panose="020B0604020202020204" pitchFamily="34" charset="0"/>
                <a:ea typeface="Aptos" panose="020B0004020202020204" pitchFamily="34" charset="0"/>
                <a:cs typeface="Arial" panose="020B0604020202020204" pitchFamily="34" charset="0"/>
              </a:rPr>
              <a:t>opt</a:t>
            </a:r>
            <a:r>
              <a:rPr lang="en-US" sz="3300" kern="100" baseline="-25000" dirty="0">
                <a:latin typeface="Arial" panose="020B0604020202020204" pitchFamily="34" charset="0"/>
                <a:ea typeface="Aptos" panose="020B00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5.0, 7.0). Phylogenetic analysis of Fsa01040Cel showed the evolutionary relationships to GH family 5_1.</a:t>
            </a:r>
            <a:r>
              <a:rPr lang="en-US" sz="3300" b="0" i="0" u="none" strike="noStrike" dirty="0">
                <a:solidFill>
                  <a:srgbClr val="000000"/>
                </a:solidFill>
                <a:effectLst/>
                <a:latin typeface="Arial" panose="020B0604020202020204" pitchFamily="34" charset="0"/>
                <a:cs typeface="Arial" panose="020B0604020202020204" pitchFamily="34" charset="0"/>
              </a:rPr>
              <a:t> Determining the activities of Fsa01040Cel can assist in understanding life in extreme environments and the contributions of extremophiles such as </a:t>
            </a:r>
            <a:r>
              <a:rPr lang="en-US" sz="3300" b="0" i="1" u="none" strike="noStrike" dirty="0">
                <a:solidFill>
                  <a:srgbClr val="000000"/>
                </a:solidFill>
                <a:effectLst/>
                <a:latin typeface="Arial" panose="020B0604020202020204" pitchFamily="34" charset="0"/>
                <a:cs typeface="Arial" panose="020B0604020202020204" pitchFamily="34" charset="0"/>
              </a:rPr>
              <a:t>F. </a:t>
            </a:r>
            <a:r>
              <a:rPr lang="en-US" sz="3300" b="0" i="1" u="none" strike="noStrike" dirty="0" err="1">
                <a:solidFill>
                  <a:srgbClr val="000000"/>
                </a:solidFill>
                <a:effectLst/>
                <a:latin typeface="Arial" panose="020B0604020202020204" pitchFamily="34" charset="0"/>
                <a:cs typeface="Arial" panose="020B0604020202020204" pitchFamily="34" charset="0"/>
              </a:rPr>
              <a:t>sacchari</a:t>
            </a:r>
            <a:r>
              <a:rPr lang="en-US" sz="3300" b="0" i="1" u="none" strike="noStrike" dirty="0">
                <a:solidFill>
                  <a:srgbClr val="000000"/>
                </a:solidFill>
                <a:effectLst/>
                <a:latin typeface="Arial" panose="020B0604020202020204" pitchFamily="34" charset="0"/>
                <a:cs typeface="Arial" panose="020B0604020202020204" pitchFamily="34" charset="0"/>
              </a:rPr>
              <a:t> </a:t>
            </a:r>
            <a:r>
              <a:rPr lang="en-US" sz="3300" b="0" u="none" strike="noStrike" dirty="0">
                <a:solidFill>
                  <a:srgbClr val="000000"/>
                </a:solidFill>
                <a:effectLst/>
                <a:latin typeface="Arial" panose="020B0604020202020204" pitchFamily="34" charset="0"/>
                <a:cs typeface="Arial" panose="020B0604020202020204" pitchFamily="34" charset="0"/>
              </a:rPr>
              <a:t>to science.</a:t>
            </a:r>
          </a:p>
          <a:p>
            <a:pPr algn="just"/>
            <a:endParaRPr lang="en-US" sz="3300" dirty="0">
              <a:solidFill>
                <a:srgbClr val="000000"/>
              </a:solidFill>
              <a:latin typeface="Arial" panose="020B0604020202020204" pitchFamily="34" charset="0"/>
              <a:cs typeface="Arial" panose="020B0604020202020204" pitchFamily="34" charset="0"/>
            </a:endParaRPr>
          </a:p>
          <a:p>
            <a:pPr algn="just"/>
            <a:endParaRPr lang="en-US" sz="3300" dirty="0">
              <a:solidFill>
                <a:srgbClr val="000000"/>
              </a:solidFill>
              <a:latin typeface="Arial" panose="020B0604020202020204" pitchFamily="34" charset="0"/>
              <a:cs typeface="Arial" panose="020B0604020202020204" pitchFamily="34" charset="0"/>
            </a:endParaRPr>
          </a:p>
          <a:p>
            <a:pPr algn="just"/>
            <a:endParaRPr lang="en-US" sz="3300" dirty="0">
              <a:solidFill>
                <a:srgbClr val="000000"/>
              </a:solidFill>
              <a:latin typeface="Arial" panose="020B0604020202020204" pitchFamily="34" charset="0"/>
              <a:cs typeface="Arial" panose="020B0604020202020204" pitchFamily="34" charset="0"/>
            </a:endParaRPr>
          </a:p>
          <a:p>
            <a:pPr algn="just"/>
            <a:endParaRPr lang="en-US" sz="3300" dirty="0">
              <a:solidFill>
                <a:srgbClr val="000000"/>
              </a:solidFill>
              <a:latin typeface="Arial" panose="020B0604020202020204" pitchFamily="34" charset="0"/>
              <a:cs typeface="Arial" panose="020B0604020202020204" pitchFamily="34" charset="0"/>
            </a:endParaRPr>
          </a:p>
          <a:p>
            <a:pPr algn="just"/>
            <a:endParaRPr lang="en-US" sz="3300" dirty="0">
              <a:solidFill>
                <a:srgbClr val="000000"/>
              </a:solidFill>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CD052CE-3EA3-5185-7861-85A2134E184A}"/>
              </a:ext>
            </a:extLst>
          </p:cNvPr>
          <p:cNvSpPr txBox="1"/>
          <p:nvPr/>
        </p:nvSpPr>
        <p:spPr>
          <a:xfrm>
            <a:off x="853439" y="16978719"/>
            <a:ext cx="13209289" cy="15388828"/>
          </a:xfrm>
          <a:prstGeom prst="rect">
            <a:avLst/>
          </a:prstGeom>
          <a:solidFill>
            <a:schemeClr val="bg1"/>
          </a:solidFill>
          <a:ln w="25400">
            <a:solidFill>
              <a:srgbClr val="C00000"/>
            </a:solidFill>
          </a:ln>
        </p:spPr>
        <p:txBody>
          <a:bodyPr wrap="square" lIns="274320" rIns="274320" rtlCol="0">
            <a:spAutoFit/>
          </a:bodyPr>
          <a:lstStyle/>
          <a:p>
            <a:pPr algn="ctr"/>
            <a:r>
              <a:rPr lang="en-US" sz="4800" dirty="0">
                <a:latin typeface="Arial" panose="020B0604020202020204" pitchFamily="34" charset="0"/>
                <a:cs typeface="Arial" panose="020B0604020202020204" pitchFamily="34" charset="0"/>
              </a:rPr>
              <a:t>INTRODUCTION</a:t>
            </a:r>
          </a:p>
          <a:p>
            <a:pPr algn="just"/>
            <a:r>
              <a:rPr lang="en-US" sz="3300" i="1" dirty="0" err="1">
                <a:latin typeface="Arial" panose="020B0604020202020204" pitchFamily="34" charset="0"/>
                <a:cs typeface="Arial" panose="020B0604020202020204" pitchFamily="34" charset="0"/>
              </a:rPr>
              <a:t>Fervidibacter</a:t>
            </a:r>
            <a:r>
              <a:rPr lang="en-US" sz="3300" i="1" dirty="0">
                <a:latin typeface="Arial" panose="020B0604020202020204" pitchFamily="34" charset="0"/>
                <a:cs typeface="Arial" panose="020B0604020202020204" pitchFamily="34" charset="0"/>
              </a:rPr>
              <a:t> </a:t>
            </a:r>
            <a:r>
              <a:rPr lang="en-US" sz="3300" i="1" dirty="0" err="1">
                <a:latin typeface="Arial" panose="020B0604020202020204" pitchFamily="34" charset="0"/>
                <a:cs typeface="Arial" panose="020B0604020202020204" pitchFamily="34" charset="0"/>
              </a:rPr>
              <a:t>sacchari</a:t>
            </a:r>
            <a:r>
              <a:rPr lang="en-US" sz="3300" dirty="0">
                <a:latin typeface="Arial" panose="020B0604020202020204" pitchFamily="34" charset="0"/>
                <a:cs typeface="Arial" panose="020B0604020202020204" pitchFamily="34" charset="0"/>
              </a:rPr>
              <a:t> is an aerobic </a:t>
            </a:r>
            <a:r>
              <a:rPr lang="en-US" sz="3300" dirty="0" err="1">
                <a:latin typeface="Arial" panose="020B0604020202020204" pitchFamily="34" charset="0"/>
                <a:cs typeface="Arial" panose="020B0604020202020204" pitchFamily="34" charset="0"/>
              </a:rPr>
              <a:t>hyperthermofilic</a:t>
            </a:r>
            <a:r>
              <a:rPr lang="en-US" sz="3300" dirty="0">
                <a:latin typeface="Arial" panose="020B0604020202020204" pitchFamily="34" charset="0"/>
                <a:cs typeface="Arial" panose="020B0604020202020204" pitchFamily="34" charset="0"/>
              </a:rPr>
              <a:t> bacterium (</a:t>
            </a:r>
            <a:r>
              <a:rPr lang="en-US" sz="3300" dirty="0" err="1">
                <a:latin typeface="Arial" panose="020B0604020202020204" pitchFamily="34" charset="0"/>
                <a:cs typeface="Arial" panose="020B0604020202020204" pitchFamily="34" charset="0"/>
              </a:rPr>
              <a:t>T</a:t>
            </a:r>
            <a:r>
              <a:rPr lang="en-US" sz="3300" b="0" i="0" baseline="-25000" dirty="0" err="1">
                <a:solidFill>
                  <a:srgbClr val="222222"/>
                </a:solidFill>
                <a:effectLst/>
                <a:latin typeface="Arial" panose="020B0604020202020204" pitchFamily="34" charset="0"/>
                <a:cs typeface="Arial" panose="020B0604020202020204" pitchFamily="34" charset="0"/>
              </a:rPr>
              <a:t>opt</a:t>
            </a:r>
            <a:r>
              <a:rPr lang="en-US" sz="3300" b="0" i="0" dirty="0">
                <a:solidFill>
                  <a:srgbClr val="222222"/>
                </a:solidFill>
                <a:effectLst/>
                <a:latin typeface="Arial" panose="020B0604020202020204" pitchFamily="34" charset="0"/>
                <a:cs typeface="Arial" panose="020B0604020202020204" pitchFamily="34" charset="0"/>
              </a:rPr>
              <a:t> ≥ 80 °C)</a:t>
            </a:r>
            <a:r>
              <a:rPr lang="en-US" sz="3300" dirty="0">
                <a:latin typeface="Arial" panose="020B0604020202020204" pitchFamily="34" charset="0"/>
                <a:cs typeface="Arial" panose="020B0604020202020204" pitchFamily="34" charset="0"/>
              </a:rPr>
              <a:t> isolated from the sediment of Great Boiling Spring, Nevada, and the only member of class </a:t>
            </a:r>
            <a:r>
              <a:rPr lang="en-US" sz="3300" i="1" dirty="0" err="1">
                <a:latin typeface="Arial" panose="020B0604020202020204" pitchFamily="34" charset="0"/>
                <a:cs typeface="Arial" panose="020B0604020202020204" pitchFamily="34" charset="0"/>
              </a:rPr>
              <a:t>Fervidibacteria</a:t>
            </a:r>
            <a:r>
              <a:rPr lang="en-US" sz="3300" dirty="0">
                <a:latin typeface="Arial" panose="020B0604020202020204" pitchFamily="34" charset="0"/>
                <a:cs typeface="Arial" panose="020B0604020202020204" pitchFamily="34" charset="0"/>
              </a:rPr>
              <a:t> grown as a pure culture. </a:t>
            </a:r>
            <a:r>
              <a:rPr lang="en-US" sz="3300" i="1" dirty="0">
                <a:latin typeface="Arial" panose="020B0604020202020204" pitchFamily="34" charset="0"/>
                <a:cs typeface="Arial" panose="020B0604020202020204" pitchFamily="34" charset="0"/>
              </a:rPr>
              <a:t>F. </a:t>
            </a:r>
            <a:r>
              <a:rPr lang="en-US" sz="3300" i="1" dirty="0" err="1">
                <a:latin typeface="Arial" panose="020B0604020202020204" pitchFamily="34" charset="0"/>
                <a:cs typeface="Arial" panose="020B0604020202020204" pitchFamily="34" charset="0"/>
              </a:rPr>
              <a:t>sacchari</a:t>
            </a:r>
            <a:r>
              <a:rPr lang="en-US" sz="3300" i="1" dirty="0">
                <a:latin typeface="Arial" panose="020B06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specializes in polysaccharide metabolism, using at least 16 polysaccharides sole sources of carbon and energy. The genome of </a:t>
            </a:r>
            <a:r>
              <a:rPr lang="en-US" sz="3300" i="1" dirty="0">
                <a:latin typeface="Arial" panose="020B0604020202020204" pitchFamily="34" charset="0"/>
                <a:cs typeface="Arial" panose="020B0604020202020204" pitchFamily="34" charset="0"/>
              </a:rPr>
              <a:t>F. </a:t>
            </a:r>
            <a:r>
              <a:rPr lang="en-US" sz="3300" i="1" dirty="0" err="1">
                <a:latin typeface="Arial" panose="020B0604020202020204" pitchFamily="34" charset="0"/>
                <a:cs typeface="Arial" panose="020B0604020202020204" pitchFamily="34" charset="0"/>
              </a:rPr>
              <a:t>sacchari</a:t>
            </a:r>
            <a:r>
              <a:rPr lang="en-US" sz="3300" i="1" dirty="0">
                <a:latin typeface="Arial" panose="020B06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contains 117 genes with one or more glycoside hydrolase (GH) domains encompassing 49 different GH families. </a:t>
            </a:r>
          </a:p>
          <a:p>
            <a:pPr algn="just"/>
            <a:r>
              <a:rPr lang="en-US" sz="3300" dirty="0">
                <a:latin typeface="Arial" panose="020B0604020202020204" pitchFamily="34" charset="0"/>
                <a:cs typeface="Arial" panose="020B0604020202020204" pitchFamily="34" charset="0"/>
              </a:rPr>
              <a:t>Fsa01040Cel is a cellulase (endo-</a:t>
            </a:r>
            <a:r>
              <a:rPr lang="el-GR" sz="3300" dirty="0">
                <a:latin typeface="Arial" panose="020B0604020202020204" pitchFamily="34" charset="0"/>
                <a:cs typeface="Arial" panose="020B0604020202020204" pitchFamily="34" charset="0"/>
              </a:rPr>
              <a:t>β</a:t>
            </a:r>
            <a:r>
              <a:rPr lang="en-US" sz="3300" dirty="0">
                <a:latin typeface="Arial" panose="020B0604020202020204" pitchFamily="34" charset="0"/>
                <a:cs typeface="Arial" panose="020B0604020202020204" pitchFamily="34" charset="0"/>
              </a:rPr>
              <a:t>-1,4-glucanase) in </a:t>
            </a:r>
            <a:r>
              <a:rPr lang="en-US" sz="3300" i="1" dirty="0">
                <a:latin typeface="Arial" panose="020B0604020202020204" pitchFamily="34" charset="0"/>
                <a:cs typeface="Arial" panose="020B0604020202020204" pitchFamily="34" charset="0"/>
              </a:rPr>
              <a:t>F. </a:t>
            </a:r>
            <a:r>
              <a:rPr lang="en-US" sz="3300" i="1" dirty="0" err="1">
                <a:latin typeface="Arial" panose="020B0604020202020204" pitchFamily="34" charset="0"/>
                <a:cs typeface="Arial" panose="020B0604020202020204" pitchFamily="34" charset="0"/>
              </a:rPr>
              <a:t>sacchari</a:t>
            </a:r>
            <a:r>
              <a:rPr lang="en-US" sz="3300" i="1" dirty="0">
                <a:latin typeface="Arial" panose="020B06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that can hydrolyze glycosidic bonds reducing polysaccharides into monosaccharides. Degrading biomass waste into monosaccharides  allows for production of renewable biofuels through fermentation of these simple sugars. Sustainable energy sources such as biofuels can be produced at the industrial level to meet energy needs while reducing emissions and greenhouse gasses.</a:t>
            </a: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p>
          <a:p>
            <a:pPr algn="just"/>
            <a:endParaRPr lang="en-US" sz="4400" dirty="0"/>
          </a:p>
          <a:p>
            <a:pPr algn="just"/>
            <a:endParaRPr lang="en-US" sz="4400" dirty="0"/>
          </a:p>
          <a:p>
            <a:pPr algn="just"/>
            <a:endParaRPr lang="en-US" sz="3300" b="1" dirty="0"/>
          </a:p>
          <a:p>
            <a:pPr algn="just"/>
            <a:r>
              <a:rPr lang="en-US" sz="3300" b="1" dirty="0">
                <a:latin typeface="Arial" panose="020B0604020202020204" pitchFamily="34" charset="0"/>
                <a:cs typeface="Arial" panose="020B0604020202020204" pitchFamily="34" charset="0"/>
              </a:rPr>
              <a:t>Figure 1: Great Boiling Spring</a:t>
            </a:r>
          </a:p>
          <a:p>
            <a:pPr algn="just"/>
            <a:r>
              <a:rPr lang="en-US" sz="3300" dirty="0">
                <a:latin typeface="Arial" panose="020B0604020202020204" pitchFamily="34" charset="0"/>
                <a:cs typeface="Arial" panose="020B0604020202020204" pitchFamily="34" charset="0"/>
              </a:rPr>
              <a:t>Source of </a:t>
            </a:r>
            <a:r>
              <a:rPr lang="en-US" sz="3300" i="1" dirty="0" err="1">
                <a:latin typeface="Arial" panose="020B0604020202020204" pitchFamily="34" charset="0"/>
                <a:cs typeface="Arial" panose="020B0604020202020204" pitchFamily="34" charset="0"/>
              </a:rPr>
              <a:t>Fervidibacter</a:t>
            </a:r>
            <a:r>
              <a:rPr lang="en-US" sz="3300" i="1" dirty="0">
                <a:latin typeface="Arial" panose="020B0604020202020204" pitchFamily="34" charset="0"/>
                <a:cs typeface="Arial" panose="020B0604020202020204" pitchFamily="34" charset="0"/>
              </a:rPr>
              <a:t> </a:t>
            </a:r>
            <a:r>
              <a:rPr lang="en-US" sz="3300" i="1" dirty="0" err="1">
                <a:latin typeface="Arial" panose="020B0604020202020204" pitchFamily="34" charset="0"/>
                <a:cs typeface="Arial" panose="020B0604020202020204" pitchFamily="34" charset="0"/>
              </a:rPr>
              <a:t>sacchari</a:t>
            </a:r>
            <a:endParaRPr lang="en-US" sz="3300" i="1" dirty="0">
              <a:latin typeface="Arial" panose="020B0604020202020204" pitchFamily="34" charset="0"/>
              <a:cs typeface="Arial" panose="020B0604020202020204" pitchFamily="34" charset="0"/>
            </a:endParaRPr>
          </a:p>
          <a:p>
            <a:pPr algn="just"/>
            <a:r>
              <a:rPr lang="en-US" sz="3300" dirty="0">
                <a:latin typeface="Arial" panose="020B0604020202020204" pitchFamily="34" charset="0"/>
                <a:cs typeface="Arial" panose="020B0604020202020204" pitchFamily="34" charset="0"/>
              </a:rPr>
              <a:t>isolate.</a:t>
            </a:r>
          </a:p>
        </p:txBody>
      </p:sp>
      <p:sp>
        <p:nvSpPr>
          <p:cNvPr id="16" name="TextBox 15">
            <a:extLst>
              <a:ext uri="{FF2B5EF4-FFF2-40B4-BE49-F238E27FC236}">
                <a16:creationId xmlns:a16="http://schemas.microsoft.com/office/drawing/2014/main" id="{85EAE101-6778-8AFF-7EE3-ABCCAF59F7AB}"/>
              </a:ext>
            </a:extLst>
          </p:cNvPr>
          <p:cNvSpPr txBox="1"/>
          <p:nvPr/>
        </p:nvSpPr>
        <p:spPr>
          <a:xfrm>
            <a:off x="30583564" y="26888525"/>
            <a:ext cx="12627428" cy="5586145"/>
          </a:xfrm>
          <a:prstGeom prst="rect">
            <a:avLst/>
          </a:prstGeom>
          <a:solidFill>
            <a:schemeClr val="bg1"/>
          </a:solidFill>
          <a:ln w="28575">
            <a:solidFill>
              <a:srgbClr val="C00000"/>
            </a:solidFill>
          </a:ln>
        </p:spPr>
        <p:txBody>
          <a:bodyPr wrap="square" rtlCol="0">
            <a:spAutoFit/>
          </a:bodyPr>
          <a:lstStyle/>
          <a:p>
            <a:pPr algn="ctr"/>
            <a:r>
              <a:rPr lang="en-US" sz="6000" dirty="0"/>
              <a:t>ACKNOWLEDGEMENTS</a:t>
            </a:r>
          </a:p>
          <a:p>
            <a:pPr marL="0" indent="0" algn="just">
              <a:lnSpc>
                <a:spcPct val="100000"/>
              </a:lnSpc>
              <a:spcBef>
                <a:spcPts val="1800"/>
              </a:spcBef>
              <a:buNone/>
            </a:pPr>
            <a:r>
              <a:rPr lang="en-US" sz="3600" b="0" i="0" u="none" strike="noStrike" dirty="0">
                <a:solidFill>
                  <a:srgbClr val="000000"/>
                </a:solidFill>
                <a:effectLst/>
                <a:latin typeface="Arial" panose="020B0604020202020204" pitchFamily="34" charset="0"/>
                <a:cs typeface="Arial" panose="020B0604020202020204" pitchFamily="34" charset="0"/>
              </a:rPr>
              <a:t>This material is based upon work supported by NASA under Grants No.</a:t>
            </a:r>
            <a:r>
              <a:rPr lang="en-US" sz="2400" b="0" i="0" u="none" strike="noStrike" dirty="0">
                <a:solidFill>
                  <a:srgbClr val="000000"/>
                </a:solidFill>
                <a:effectLst/>
                <a:latin typeface="Times New Roman" panose="02020603050405020304" pitchFamily="18" charset="0"/>
              </a:rPr>
              <a:t> </a:t>
            </a:r>
            <a:r>
              <a:rPr lang="en-US" sz="3600" b="0" i="0" u="none" strike="noStrike" dirty="0">
                <a:solidFill>
                  <a:srgbClr val="000000"/>
                </a:solidFill>
                <a:effectLst/>
                <a:latin typeface="Arial" panose="020B0604020202020204" pitchFamily="34" charset="0"/>
                <a:cs typeface="Arial" panose="020B0604020202020204" pitchFamily="34" charset="0"/>
              </a:rPr>
              <a:t>80NSSC20M0043 and 80NNSC17KO548, and by  NSF under Grant No. DEB 1557042.</a:t>
            </a:r>
          </a:p>
          <a:p>
            <a:pPr marL="0" indent="0" algn="just">
              <a:lnSpc>
                <a:spcPct val="100000"/>
              </a:lnSpc>
              <a:spcBef>
                <a:spcPts val="1800"/>
              </a:spcBef>
              <a:buNone/>
            </a:pPr>
            <a:r>
              <a:rPr lang="en-US" sz="3600" b="0" i="0" u="none" strike="noStrike" dirty="0">
                <a:solidFill>
                  <a:srgbClr val="000000"/>
                </a:solidFill>
                <a:effectLst/>
                <a:latin typeface="Arial" panose="020B0604020202020204" pitchFamily="34" charset="0"/>
                <a:cs typeface="Arial" panose="020B0604020202020204" pitchFamily="34" charset="0"/>
              </a:rPr>
              <a:t>This material is based upon work supported in part by the Office of Science of the U.S. Department of Energy under contract No. DE-AC02-05CH11231.</a:t>
            </a:r>
          </a:p>
          <a:p>
            <a:pPr marL="0" indent="0" algn="just">
              <a:lnSpc>
                <a:spcPct val="100000"/>
              </a:lnSpc>
              <a:spcBef>
                <a:spcPts val="1800"/>
              </a:spcBef>
              <a:buNone/>
            </a:pPr>
            <a:endParaRPr lang="en-US" sz="3600" dirty="0">
              <a:latin typeface="Arial" panose="020B0604020202020204" pitchFamily="34" charset="0"/>
              <a:cs typeface="Arial" panose="020B0604020202020204" pitchFamily="34" charset="0"/>
            </a:endParaRPr>
          </a:p>
        </p:txBody>
      </p:sp>
      <p:pic>
        <p:nvPicPr>
          <p:cNvPr id="1026" name="Picture 2" descr="Great Boiling Spring in Nevada by Brian Hedlund">
            <a:extLst>
              <a:ext uri="{FF2B5EF4-FFF2-40B4-BE49-F238E27FC236}">
                <a16:creationId xmlns:a16="http://schemas.microsoft.com/office/drawing/2014/main" id="{748D6265-0E12-C147-F16C-36029878AE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2" y="25560234"/>
            <a:ext cx="6532888" cy="49874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749F46C-B2AF-3BD0-BFFB-3FAFF0C21F32}"/>
              </a:ext>
            </a:extLst>
          </p:cNvPr>
          <p:cNvSpPr txBox="1"/>
          <p:nvPr/>
        </p:nvSpPr>
        <p:spPr>
          <a:xfrm>
            <a:off x="15199972" y="5582890"/>
            <a:ext cx="13622853" cy="12511117"/>
          </a:xfrm>
          <a:prstGeom prst="rect">
            <a:avLst/>
          </a:prstGeom>
          <a:solidFill>
            <a:schemeClr val="bg1"/>
          </a:solidFill>
          <a:ln w="25400">
            <a:solidFill>
              <a:srgbClr val="C00000"/>
            </a:solidFill>
          </a:ln>
        </p:spPr>
        <p:txBody>
          <a:bodyPr wrap="square" lIns="274320" rIns="274320" rtlCol="0">
            <a:spAutoFit/>
          </a:bodyPr>
          <a:lstStyle/>
          <a:p>
            <a:pPr algn="ctr"/>
            <a:r>
              <a:rPr lang="en-US" sz="4800" dirty="0">
                <a:latin typeface="Arial" panose="020B0604020202020204" pitchFamily="34" charset="0"/>
                <a:cs typeface="Arial" panose="020B0604020202020204" pitchFamily="34" charset="0"/>
              </a:rPr>
              <a:t>METHODS</a:t>
            </a:r>
          </a:p>
          <a:p>
            <a:pPr algn="just"/>
            <a:r>
              <a:rPr lang="en-US" sz="3300" b="1" dirty="0">
                <a:latin typeface="Arial" panose="020B0604020202020204" pitchFamily="34" charset="0"/>
                <a:cs typeface="Arial" panose="020B0604020202020204" pitchFamily="34" charset="0"/>
              </a:rPr>
              <a:t>Gene Expression and Purification</a:t>
            </a:r>
          </a:p>
          <a:p>
            <a:pPr marL="514350" indent="-514350" algn="just">
              <a:buAutoNum type="arabicPeriod"/>
            </a:pPr>
            <a:r>
              <a:rPr lang="en-US" sz="3300" dirty="0">
                <a:solidFill>
                  <a:srgbClr val="000000"/>
                </a:solidFill>
                <a:latin typeface="Arial" panose="020B0604020202020204" pitchFamily="34" charset="0"/>
                <a:cs typeface="Arial" panose="020B0604020202020204" pitchFamily="34" charset="0"/>
              </a:rPr>
              <a:t>T</a:t>
            </a:r>
            <a:r>
              <a:rPr lang="en-US" sz="3300" b="0" i="0" u="none" strike="noStrike" dirty="0">
                <a:solidFill>
                  <a:srgbClr val="000000"/>
                </a:solidFill>
                <a:effectLst/>
                <a:latin typeface="Arial" panose="020B0604020202020204" pitchFamily="34" charset="0"/>
                <a:cs typeface="Arial" panose="020B0604020202020204" pitchFamily="34" charset="0"/>
              </a:rPr>
              <a:t>ransformed </a:t>
            </a:r>
            <a:r>
              <a:rPr lang="en-US" sz="3300" b="0" i="1" u="none" strike="noStrike" dirty="0">
                <a:solidFill>
                  <a:srgbClr val="000000"/>
                </a:solidFill>
                <a:effectLst/>
                <a:latin typeface="Arial" panose="020B0604020202020204" pitchFamily="34" charset="0"/>
                <a:cs typeface="Arial" panose="020B0604020202020204" pitchFamily="34" charset="0"/>
              </a:rPr>
              <a:t>E. coli </a:t>
            </a:r>
            <a:r>
              <a:rPr lang="en-US" sz="3300" dirty="0">
                <a:solidFill>
                  <a:srgbClr val="000000"/>
                </a:solidFill>
                <a:latin typeface="Arial" panose="020B0604020202020204" pitchFamily="34" charset="0"/>
                <a:cs typeface="Arial" panose="020B0604020202020204" pitchFamily="34" charset="0"/>
              </a:rPr>
              <a:t>coding for</a:t>
            </a:r>
            <a:r>
              <a:rPr lang="en-US" sz="3300" b="0" u="none" strike="noStrike" dirty="0">
                <a:solidFill>
                  <a:srgbClr val="000000"/>
                </a:solidFill>
                <a:effectLst/>
                <a:latin typeface="Arial" panose="020B0604020202020204" pitchFamily="34" charset="0"/>
                <a:cs typeface="Arial" panose="020B0604020202020204" pitchFamily="34" charset="0"/>
              </a:rPr>
              <a:t> </a:t>
            </a:r>
            <a:r>
              <a:rPr lang="en-US" sz="3300" b="0" i="0" u="none" strike="noStrike" dirty="0">
                <a:solidFill>
                  <a:srgbClr val="000000"/>
                </a:solidFill>
                <a:effectLst/>
                <a:latin typeface="Arial" panose="020B0604020202020204" pitchFamily="34" charset="0"/>
                <a:cs typeface="Arial" panose="020B0604020202020204" pitchFamily="34" charset="0"/>
              </a:rPr>
              <a:t>Fsa01040Cel and </a:t>
            </a:r>
            <a:r>
              <a:rPr lang="en-US" sz="3300" b="0" i="1" u="none" strike="noStrike" dirty="0">
                <a:solidFill>
                  <a:srgbClr val="000000"/>
                </a:solidFill>
                <a:effectLst/>
                <a:latin typeface="Arial" panose="020B0604020202020204" pitchFamily="34" charset="0"/>
                <a:cs typeface="Arial" panose="020B0604020202020204" pitchFamily="34" charset="0"/>
              </a:rPr>
              <a:t>E. coli</a:t>
            </a:r>
            <a:r>
              <a:rPr lang="en-US" sz="3300" b="0" i="0" u="none" strike="noStrike" dirty="0">
                <a:solidFill>
                  <a:srgbClr val="000000"/>
                </a:solidFill>
                <a:effectLst/>
                <a:latin typeface="Arial" panose="020B0604020202020204" pitchFamily="34" charset="0"/>
                <a:cs typeface="Arial" panose="020B0604020202020204" pitchFamily="34" charset="0"/>
              </a:rPr>
              <a:t> without a cloned GH gene (negative “empty vector” control) were used.</a:t>
            </a:r>
          </a:p>
          <a:p>
            <a:pPr marL="514350" indent="-514350" algn="just">
              <a:buAutoNum type="arabicPeriod"/>
            </a:pPr>
            <a:r>
              <a:rPr lang="en-US" sz="3300" dirty="0">
                <a:solidFill>
                  <a:srgbClr val="000000"/>
                </a:solidFill>
                <a:latin typeface="Arial" panose="020B0604020202020204" pitchFamily="34" charset="0"/>
                <a:cs typeface="Arial" panose="020B0604020202020204" pitchFamily="34" charset="0"/>
              </a:rPr>
              <a:t>The c</a:t>
            </a:r>
            <a:r>
              <a:rPr lang="en-US" sz="3300" b="0" i="0" u="none" strike="noStrike" dirty="0">
                <a:solidFill>
                  <a:srgbClr val="000000"/>
                </a:solidFill>
                <a:effectLst/>
                <a:latin typeface="Arial" panose="020B0604020202020204" pitchFamily="34" charset="0"/>
                <a:cs typeface="Arial" panose="020B0604020202020204" pitchFamily="34" charset="0"/>
              </a:rPr>
              <a:t>ells were grown in LB broth with 50 µg/mL ampicillin, shaking at 225 rpm at 37 °C to OD</a:t>
            </a:r>
            <a:r>
              <a:rPr lang="en-US" sz="3300" b="0" i="0" u="none" strike="noStrike" baseline="-25000" dirty="0">
                <a:solidFill>
                  <a:srgbClr val="000000"/>
                </a:solidFill>
                <a:effectLst/>
                <a:latin typeface="Arial" panose="020B0604020202020204" pitchFamily="34" charset="0"/>
                <a:cs typeface="Arial" panose="020B0604020202020204" pitchFamily="34" charset="0"/>
              </a:rPr>
              <a:t>600</a:t>
            </a:r>
            <a:r>
              <a:rPr lang="en-US" sz="3300" b="0" i="0" u="none" strike="noStrike" dirty="0">
                <a:solidFill>
                  <a:srgbClr val="000000"/>
                </a:solidFill>
                <a:effectLst/>
                <a:latin typeface="Arial" panose="020B0604020202020204" pitchFamily="34" charset="0"/>
                <a:cs typeface="Arial" panose="020B0604020202020204" pitchFamily="34" charset="0"/>
              </a:rPr>
              <a:t> of 0.6‒0.8. </a:t>
            </a:r>
          </a:p>
          <a:p>
            <a:pPr marL="514350" indent="-514350" algn="just">
              <a:buAutoNum type="arabicPeriod"/>
            </a:pPr>
            <a:r>
              <a:rPr lang="en-US" sz="3300" b="0" i="0" u="none" strike="noStrike" dirty="0">
                <a:solidFill>
                  <a:srgbClr val="000000"/>
                </a:solidFill>
                <a:effectLst/>
                <a:latin typeface="Arial" panose="020B0604020202020204" pitchFamily="34" charset="0"/>
                <a:cs typeface="Arial" panose="020B0604020202020204" pitchFamily="34" charset="0"/>
              </a:rPr>
              <a:t>IPTG was added to a concentration of 0.5 mM to induce expression of Fsa01040Cel and incubated overnight at 37 °C. </a:t>
            </a:r>
          </a:p>
          <a:p>
            <a:pPr marL="514350" indent="-514350" algn="just">
              <a:buAutoNum type="arabicPeriod"/>
            </a:pPr>
            <a:r>
              <a:rPr lang="en-US" sz="3300" b="0" i="0" u="none" strike="noStrike" dirty="0">
                <a:solidFill>
                  <a:srgbClr val="000000"/>
                </a:solidFill>
                <a:effectLst/>
                <a:latin typeface="Arial" panose="020B0604020202020204" pitchFamily="34" charset="0"/>
                <a:cs typeface="Arial" panose="020B0604020202020204" pitchFamily="34" charset="0"/>
              </a:rPr>
              <a:t>Cells were harvested by centrifugation, resuspended in lysis buffer, lysed by sonication. Soluble fractions were isolated from the crude lysates by centrifugation to remove cell debris.</a:t>
            </a:r>
          </a:p>
          <a:p>
            <a:pPr marL="514350" indent="-514350" algn="just">
              <a:buAutoNum type="arabicPeriod"/>
            </a:pPr>
            <a:r>
              <a:rPr lang="en-US" sz="3300" b="0" i="0" u="none" strike="noStrike" dirty="0">
                <a:solidFill>
                  <a:srgbClr val="000000"/>
                </a:solidFill>
                <a:effectLst/>
                <a:latin typeface="Arial" panose="020B0604020202020204" pitchFamily="34" charset="0"/>
                <a:cs typeface="Arial" panose="020B0604020202020204" pitchFamily="34" charset="0"/>
              </a:rPr>
              <a:t>Soluble lysates were </a:t>
            </a:r>
            <a:r>
              <a:rPr lang="en-US" sz="3300" dirty="0">
                <a:latin typeface="Arial" panose="020B0604020202020204" pitchFamily="34" charset="0"/>
                <a:cs typeface="Arial" panose="020B0604020202020204" pitchFamily="34" charset="0"/>
              </a:rPr>
              <a:t>purified using </a:t>
            </a:r>
            <a:r>
              <a:rPr lang="en-US" sz="3300" dirty="0" err="1">
                <a:latin typeface="Arial" panose="020B0604020202020204" pitchFamily="34" charset="0"/>
                <a:cs typeface="Arial" panose="020B0604020202020204" pitchFamily="34" charset="0"/>
              </a:rPr>
              <a:t>HisPur</a:t>
            </a:r>
            <a:r>
              <a:rPr lang="en-US" sz="3300" dirty="0">
                <a:latin typeface="Arial" panose="020B0604020202020204" pitchFamily="34" charset="0"/>
                <a:cs typeface="Arial" panose="020B0604020202020204" pitchFamily="34" charset="0"/>
              </a:rPr>
              <a:t>™ Ni-NTA Spin columns and stored at -20 </a:t>
            </a:r>
            <a:r>
              <a:rPr lang="en-US" sz="3300" b="0" i="0" dirty="0">
                <a:solidFill>
                  <a:srgbClr val="222222"/>
                </a:solidFill>
                <a:effectLst/>
                <a:latin typeface="Arial" panose="020B0604020202020204" pitchFamily="34" charset="0"/>
                <a:cs typeface="Arial" panose="020B0604020202020204" pitchFamily="34" charset="0"/>
              </a:rPr>
              <a:t>°C. </a:t>
            </a:r>
          </a:p>
          <a:p>
            <a:pPr algn="just"/>
            <a:r>
              <a:rPr lang="en-US" sz="3300" b="1" dirty="0">
                <a:solidFill>
                  <a:srgbClr val="222222"/>
                </a:solidFill>
                <a:latin typeface="Arial" panose="020B0604020202020204" pitchFamily="34" charset="0"/>
                <a:cs typeface="Arial" panose="020B0604020202020204" pitchFamily="34" charset="0"/>
              </a:rPr>
              <a:t>Concentration, purity, and size verification. </a:t>
            </a:r>
          </a:p>
          <a:p>
            <a:pPr algn="just"/>
            <a:r>
              <a:rPr lang="en-US" sz="3300" dirty="0">
                <a:solidFill>
                  <a:srgbClr val="222222"/>
                </a:solidFill>
                <a:latin typeface="Arial" panose="020B0604020202020204" pitchFamily="34" charset="0"/>
                <a:cs typeface="Arial" panose="020B0604020202020204" pitchFamily="34" charset="0"/>
              </a:rPr>
              <a:t>1. Soluble fractions and purified enzymes were run on an SDS-PAGE.</a:t>
            </a:r>
          </a:p>
          <a:p>
            <a:pPr algn="just"/>
            <a:r>
              <a:rPr lang="en-US" sz="3300" dirty="0">
                <a:solidFill>
                  <a:srgbClr val="222222"/>
                </a:solidFill>
                <a:latin typeface="Arial" panose="020B0604020202020204" pitchFamily="34" charset="0"/>
                <a:cs typeface="Arial" panose="020B0604020202020204" pitchFamily="34" charset="0"/>
              </a:rPr>
              <a:t>2. The gel was stained with Coomassie Brilliant Blue G-250 overnight 	and destained for 1 hour.</a:t>
            </a:r>
          </a:p>
          <a:p>
            <a:pPr algn="just"/>
            <a:r>
              <a:rPr lang="en-US" sz="3300" dirty="0">
                <a:solidFill>
                  <a:srgbClr val="222222"/>
                </a:solidFill>
                <a:latin typeface="Arial" panose="020B0604020202020204" pitchFamily="34" charset="0"/>
                <a:cs typeface="Arial" panose="020B0604020202020204" pitchFamily="34" charset="0"/>
              </a:rPr>
              <a:t>3. The gel was imaged using an Amersham Typhoon 5 Biomolecule 	scanner. </a:t>
            </a:r>
          </a:p>
          <a:p>
            <a:pPr algn="just"/>
            <a:r>
              <a:rPr lang="en-US" sz="3300" b="1" dirty="0">
                <a:solidFill>
                  <a:srgbClr val="222222"/>
                </a:solidFill>
                <a:latin typeface="Arial" panose="020B0604020202020204" pitchFamily="34" charset="0"/>
                <a:cs typeface="Arial" panose="020B0604020202020204" pitchFamily="34" charset="0"/>
              </a:rPr>
              <a:t>Temperature range, Thermostability, and pH range</a:t>
            </a:r>
          </a:p>
          <a:p>
            <a:pPr marL="514350" indent="-514350" algn="just">
              <a:buAutoNum type="arabicPeriod"/>
            </a:pPr>
            <a:r>
              <a:rPr lang="en-US" sz="3300" dirty="0">
                <a:solidFill>
                  <a:srgbClr val="222222"/>
                </a:solidFill>
                <a:latin typeface="Arial" panose="020B0604020202020204" pitchFamily="34" charset="0"/>
                <a:cs typeface="Arial" panose="020B0604020202020204" pitchFamily="34" charset="0"/>
              </a:rPr>
              <a:t>Activity was determined by DNS assays with 3.42 </a:t>
            </a:r>
            <a:r>
              <a:rPr lang="el-GR" sz="3300" dirty="0">
                <a:solidFill>
                  <a:srgbClr val="222222"/>
                </a:solidFill>
                <a:latin typeface="Arial" panose="020B0604020202020204" pitchFamily="34" charset="0"/>
                <a:cs typeface="Arial" panose="020B0604020202020204" pitchFamily="34" charset="0"/>
              </a:rPr>
              <a:t>μ</a:t>
            </a:r>
            <a:r>
              <a:rPr lang="en-US" sz="3300" dirty="0">
                <a:solidFill>
                  <a:srgbClr val="222222"/>
                </a:solidFill>
                <a:latin typeface="Arial" panose="020B0604020202020204" pitchFamily="34" charset="0"/>
                <a:cs typeface="Arial" panose="020B0604020202020204" pitchFamily="34" charset="0"/>
              </a:rPr>
              <a:t>g enzyme and 20 </a:t>
            </a:r>
            <a:r>
              <a:rPr lang="el-GR" sz="3300" dirty="0">
                <a:solidFill>
                  <a:srgbClr val="222222"/>
                </a:solidFill>
                <a:latin typeface="Arial" panose="020B0604020202020204" pitchFamily="34" charset="0"/>
                <a:cs typeface="Arial" panose="020B0604020202020204" pitchFamily="34" charset="0"/>
              </a:rPr>
              <a:t>μ</a:t>
            </a:r>
            <a:r>
              <a:rPr lang="en-US" sz="3300" dirty="0">
                <a:solidFill>
                  <a:srgbClr val="222222"/>
                </a:solidFill>
                <a:latin typeface="Arial" panose="020B0604020202020204" pitchFamily="34" charset="0"/>
                <a:cs typeface="Arial" panose="020B0604020202020204" pitchFamily="34" charset="0"/>
              </a:rPr>
              <a:t>L of 0.5% w/v CMC.</a:t>
            </a:r>
          </a:p>
          <a:p>
            <a:pPr marL="514350" indent="-514350" algn="just">
              <a:buAutoNum type="arabicPeriod"/>
            </a:pPr>
            <a:r>
              <a:rPr lang="en-US" sz="3300" dirty="0">
                <a:solidFill>
                  <a:srgbClr val="222222"/>
                </a:solidFill>
                <a:latin typeface="Arial" panose="020B0604020202020204" pitchFamily="34" charset="0"/>
                <a:cs typeface="Arial" panose="020B0604020202020204" pitchFamily="34" charset="0"/>
              </a:rPr>
              <a:t>Activity was measured by incubating the mixtures at temperatures ranging from 4-110 </a:t>
            </a:r>
            <a:r>
              <a:rPr lang="en-US" sz="3300" dirty="0">
                <a:latin typeface="Arial" panose="020B0604020202020204" pitchFamily="34" charset="0"/>
                <a:cs typeface="Arial" panose="020B0604020202020204" pitchFamily="34" charset="0"/>
              </a:rPr>
              <a:t>°C for 16 hours.</a:t>
            </a:r>
            <a:endParaRPr lang="en-US" sz="4400" dirty="0"/>
          </a:p>
        </p:txBody>
      </p:sp>
      <p:sp>
        <p:nvSpPr>
          <p:cNvPr id="3" name="TextBox 2">
            <a:extLst>
              <a:ext uri="{FF2B5EF4-FFF2-40B4-BE49-F238E27FC236}">
                <a16:creationId xmlns:a16="http://schemas.microsoft.com/office/drawing/2014/main" id="{11D564A4-00AA-5062-7F83-90965F8ED245}"/>
              </a:ext>
            </a:extLst>
          </p:cNvPr>
          <p:cNvSpPr txBox="1"/>
          <p:nvPr/>
        </p:nvSpPr>
        <p:spPr>
          <a:xfrm>
            <a:off x="15208640" y="19163334"/>
            <a:ext cx="13614185" cy="13311336"/>
          </a:xfrm>
          <a:prstGeom prst="rect">
            <a:avLst/>
          </a:prstGeom>
          <a:solidFill>
            <a:schemeClr val="bg1"/>
          </a:solidFill>
          <a:ln w="25400">
            <a:solidFill>
              <a:srgbClr val="C00000"/>
            </a:solidFill>
          </a:ln>
        </p:spPr>
        <p:txBody>
          <a:bodyPr wrap="square" lIns="274320" rIns="274320" rtlCol="0">
            <a:spAutoFit/>
          </a:bodyPr>
          <a:lstStyle/>
          <a:p>
            <a:pPr algn="ctr"/>
            <a:r>
              <a:rPr lang="en-US" sz="4800" dirty="0">
                <a:latin typeface="Arial" panose="020B0604020202020204" pitchFamily="34" charset="0"/>
                <a:cs typeface="Arial" panose="020B0604020202020204" pitchFamily="34" charset="0"/>
              </a:rPr>
              <a:t>RESULTS</a:t>
            </a:r>
          </a:p>
          <a:p>
            <a:pPr algn="just"/>
            <a:r>
              <a:rPr lang="en-US" sz="2800" dirty="0">
                <a:latin typeface="Arial" panose="020B0604020202020204" pitchFamily="34" charset="0"/>
                <a:cs typeface="Arial" panose="020B0604020202020204" pitchFamily="34" charset="0"/>
              </a:rPr>
              <a:t> </a:t>
            </a: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3300" b="1" dirty="0">
              <a:latin typeface="Arial" panose="020B0604020202020204" pitchFamily="34" charset="0"/>
              <a:cs typeface="Arial" panose="020B0604020202020204" pitchFamily="34" charset="0"/>
            </a:endParaRPr>
          </a:p>
          <a:p>
            <a:pPr algn="just"/>
            <a:endParaRPr lang="en-US" sz="3300" b="1" dirty="0">
              <a:latin typeface="Arial" panose="020B0604020202020204" pitchFamily="34" charset="0"/>
              <a:cs typeface="Arial" panose="020B0604020202020204" pitchFamily="34" charset="0"/>
            </a:endParaRPr>
          </a:p>
          <a:p>
            <a:pPr algn="just"/>
            <a:endParaRPr lang="en-US" sz="3300" b="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2800" i="1" dirty="0">
              <a:latin typeface="Arial" panose="020B0604020202020204" pitchFamily="34" charset="0"/>
              <a:cs typeface="Arial" panose="020B0604020202020204" pitchFamily="34" charset="0"/>
            </a:endParaRPr>
          </a:p>
          <a:p>
            <a:pPr algn="just"/>
            <a:endParaRPr lang="en-US" sz="4400" dirty="0"/>
          </a:p>
          <a:p>
            <a:pPr algn="just"/>
            <a:endParaRPr lang="en-US" sz="4400" dirty="0"/>
          </a:p>
          <a:p>
            <a:pPr algn="just"/>
            <a:endParaRPr lang="en-US" sz="4400" dirty="0"/>
          </a:p>
          <a:p>
            <a:pPr algn="just"/>
            <a:endParaRPr lang="en-US" sz="4400" dirty="0"/>
          </a:p>
          <a:p>
            <a:pPr algn="just"/>
            <a:endParaRPr lang="en-US" sz="4400" dirty="0"/>
          </a:p>
          <a:p>
            <a:pPr algn="just"/>
            <a:endParaRPr lang="en-US" sz="4400" dirty="0"/>
          </a:p>
        </p:txBody>
      </p:sp>
      <p:sp>
        <p:nvSpPr>
          <p:cNvPr id="4" name="TextBox 3">
            <a:extLst>
              <a:ext uri="{FF2B5EF4-FFF2-40B4-BE49-F238E27FC236}">
                <a16:creationId xmlns:a16="http://schemas.microsoft.com/office/drawing/2014/main" id="{03261439-C6F3-FCF9-328E-49F2F3427331}"/>
              </a:ext>
            </a:extLst>
          </p:cNvPr>
          <p:cNvSpPr txBox="1"/>
          <p:nvPr/>
        </p:nvSpPr>
        <p:spPr>
          <a:xfrm>
            <a:off x="30472326" y="5601506"/>
            <a:ext cx="12627428" cy="8987076"/>
          </a:xfrm>
          <a:prstGeom prst="rect">
            <a:avLst/>
          </a:prstGeom>
          <a:solidFill>
            <a:schemeClr val="bg1"/>
          </a:solidFill>
          <a:ln w="25400">
            <a:solidFill>
              <a:srgbClr val="C00000"/>
            </a:solidFill>
          </a:ln>
        </p:spPr>
        <p:txBody>
          <a:bodyPr wrap="square" lIns="274320" rIns="274320" rtlCol="0">
            <a:spAutoFit/>
          </a:bodyPr>
          <a:lstStyle/>
          <a:p>
            <a:pPr algn="ctr"/>
            <a:endParaRPr lang="en-US" sz="4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endParaRPr lang="en-US" sz="4400" dirty="0"/>
          </a:p>
        </p:txBody>
      </p:sp>
      <p:sp>
        <p:nvSpPr>
          <p:cNvPr id="12" name="TextBox 11">
            <a:extLst>
              <a:ext uri="{FF2B5EF4-FFF2-40B4-BE49-F238E27FC236}">
                <a16:creationId xmlns:a16="http://schemas.microsoft.com/office/drawing/2014/main" id="{C5E19C59-CFE2-AE86-B79B-7BC3655D61AF}"/>
              </a:ext>
            </a:extLst>
          </p:cNvPr>
          <p:cNvSpPr txBox="1"/>
          <p:nvPr/>
        </p:nvSpPr>
        <p:spPr>
          <a:xfrm>
            <a:off x="30472326" y="15160702"/>
            <a:ext cx="12627428" cy="10987623"/>
          </a:xfrm>
          <a:prstGeom prst="rect">
            <a:avLst/>
          </a:prstGeom>
          <a:solidFill>
            <a:schemeClr val="bg1"/>
          </a:solidFill>
          <a:ln w="25400">
            <a:solidFill>
              <a:srgbClr val="C00000"/>
            </a:solidFill>
          </a:ln>
        </p:spPr>
        <p:txBody>
          <a:bodyPr wrap="square" lIns="274320" rIns="274320" rtlCol="0">
            <a:spAutoFit/>
          </a:bodyPr>
          <a:lstStyle/>
          <a:p>
            <a:pPr algn="ctr"/>
            <a:r>
              <a:rPr lang="en-US" sz="4800" dirty="0">
                <a:latin typeface="Arial" panose="020B0604020202020204" pitchFamily="34" charset="0"/>
                <a:cs typeface="Arial" panose="020B0604020202020204" pitchFamily="34" charset="0"/>
              </a:rPr>
              <a:t>CONCLUSION</a:t>
            </a:r>
          </a:p>
          <a:p>
            <a:pPr algn="just"/>
            <a:r>
              <a:rPr lang="en-US" sz="3300" dirty="0">
                <a:latin typeface="Arial" panose="020B0604020202020204" pitchFamily="34" charset="0"/>
                <a:cs typeface="Arial" panose="020B0604020202020204" pitchFamily="34" charset="0"/>
              </a:rPr>
              <a:t>With an abundance of glycoside hydrolases the genome of </a:t>
            </a:r>
            <a:r>
              <a:rPr lang="en-US" sz="3300" i="1" dirty="0" err="1">
                <a:latin typeface="Arial" panose="020B0604020202020204" pitchFamily="34" charset="0"/>
                <a:cs typeface="Arial" panose="020B0604020202020204" pitchFamily="34" charset="0"/>
              </a:rPr>
              <a:t>Fervidibacter</a:t>
            </a:r>
            <a:r>
              <a:rPr lang="en-US" sz="3300" i="1" dirty="0">
                <a:latin typeface="Arial" panose="020B0604020202020204" pitchFamily="34" charset="0"/>
                <a:cs typeface="Arial" panose="020B0604020202020204" pitchFamily="34" charset="0"/>
              </a:rPr>
              <a:t> </a:t>
            </a:r>
            <a:r>
              <a:rPr lang="en-US" sz="3300" i="1" dirty="0" err="1">
                <a:latin typeface="Arial" panose="020B0604020202020204" pitchFamily="34" charset="0"/>
                <a:cs typeface="Arial" panose="020B0604020202020204" pitchFamily="34" charset="0"/>
              </a:rPr>
              <a:t>sacchari</a:t>
            </a:r>
            <a:r>
              <a:rPr lang="en-US" sz="3300" dirty="0">
                <a:latin typeface="Arial" panose="020B0604020202020204" pitchFamily="34" charset="0"/>
                <a:cs typeface="Arial" panose="020B0604020202020204" pitchFamily="34" charset="0"/>
              </a:rPr>
              <a:t>, characterizing the functions of enzymes such as Fsa01040Cel can aid in the production of biofuels from biomass. Fsa01040Cel functions as a polysaccharide degrader of cellulolytic materials, with carboxymethyl cellulose showing the greatest amount of reducing sugars produced. The optimal temperature for this enzyme is</a:t>
            </a:r>
            <a:r>
              <a:rPr lang="en-US" sz="3300" b="0" i="0" dirty="0">
                <a:solidFill>
                  <a:srgbClr val="222222"/>
                </a:solidFill>
                <a:effectLst/>
                <a:latin typeface="Arial" panose="020B0604020202020204" pitchFamily="34" charset="0"/>
                <a:cs typeface="Arial" panose="020B0604020202020204" pitchFamily="34" charset="0"/>
              </a:rPr>
              <a:t> 80 °C and the optimal pHs are 5.0 and 7.0 showing a bifurcation in the data with a wider range of potential industrial applications. Fsa01040Cel is temperature stable prior to use from -20 °C to 90 °C. Protein purification exhibited  an average of &gt; </a:t>
            </a:r>
            <a:r>
              <a:rPr lang="en-US" sz="3300" dirty="0">
                <a:latin typeface="Arial" panose="020B0604020202020204" pitchFamily="34" charset="0"/>
                <a:cs typeface="Arial" panose="020B0604020202020204" pitchFamily="34" charset="0"/>
              </a:rPr>
              <a:t>97% pure when using </a:t>
            </a:r>
            <a:r>
              <a:rPr lang="en-US" sz="3300" dirty="0" err="1">
                <a:latin typeface="Arial" panose="020B0604020202020204" pitchFamily="34" charset="0"/>
                <a:cs typeface="Arial" panose="020B0604020202020204" pitchFamily="34" charset="0"/>
              </a:rPr>
              <a:t>HisPur</a:t>
            </a:r>
            <a:r>
              <a:rPr lang="en-US" sz="3300" dirty="0">
                <a:latin typeface="Arial" panose="020B0604020202020204" pitchFamily="34" charset="0"/>
                <a:cs typeface="Arial" panose="020B0604020202020204" pitchFamily="34" charset="0"/>
              </a:rPr>
              <a:t>™ Ni-NTA Spin columns. Phylogenetics showed the closest GH5 relatives of Fsa01040Cel to be in subfamily 1 which are all endo-</a:t>
            </a:r>
            <a:r>
              <a:rPr lang="el-GR" sz="3300" dirty="0">
                <a:latin typeface="Arial" panose="020B0604020202020204" pitchFamily="34" charset="0"/>
                <a:cs typeface="Arial" panose="020B0604020202020204" pitchFamily="34" charset="0"/>
              </a:rPr>
              <a:t>β</a:t>
            </a:r>
            <a:r>
              <a:rPr lang="en-US" sz="3300" dirty="0">
                <a:latin typeface="Arial" panose="020B0604020202020204" pitchFamily="34" charset="0"/>
                <a:cs typeface="Arial" panose="020B0604020202020204" pitchFamily="34" charset="0"/>
              </a:rPr>
              <a:t>-1,4-glucanases according to information from the </a:t>
            </a:r>
            <a:r>
              <a:rPr lang="en-US" sz="3300" dirty="0" err="1">
                <a:latin typeface="Arial" panose="020B0604020202020204" pitchFamily="34" charset="0"/>
                <a:cs typeface="Arial" panose="020B0604020202020204" pitchFamily="34" charset="0"/>
              </a:rPr>
              <a:t>CAZy</a:t>
            </a:r>
            <a:r>
              <a:rPr lang="en-US" sz="3300" dirty="0">
                <a:latin typeface="Arial" panose="020B0604020202020204" pitchFamily="34" charset="0"/>
                <a:cs typeface="Arial" panose="020B0604020202020204" pitchFamily="34" charset="0"/>
              </a:rPr>
              <a:t> database. </a:t>
            </a: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a:p>
            <a:pPr algn="just"/>
            <a:endParaRPr lang="en-US" sz="33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8804A168-E261-AE36-633E-68A8274B6C7A}"/>
              </a:ext>
            </a:extLst>
          </p:cNvPr>
          <p:cNvPicPr>
            <a:picLocks noChangeAspect="1"/>
          </p:cNvPicPr>
          <p:nvPr/>
        </p:nvPicPr>
        <p:blipFill>
          <a:blip r:embed="rId5"/>
          <a:stretch>
            <a:fillRect/>
          </a:stretch>
        </p:blipFill>
        <p:spPr>
          <a:xfrm>
            <a:off x="9975439" y="25555515"/>
            <a:ext cx="2651990" cy="4996900"/>
          </a:xfrm>
          <a:prstGeom prst="rect">
            <a:avLst/>
          </a:prstGeom>
        </p:spPr>
      </p:pic>
      <p:sp>
        <p:nvSpPr>
          <p:cNvPr id="15" name="TextBox 14">
            <a:extLst>
              <a:ext uri="{FF2B5EF4-FFF2-40B4-BE49-F238E27FC236}">
                <a16:creationId xmlns:a16="http://schemas.microsoft.com/office/drawing/2014/main" id="{BF01C17F-415C-3A88-1D45-552495A0520B}"/>
              </a:ext>
            </a:extLst>
          </p:cNvPr>
          <p:cNvSpPr txBox="1"/>
          <p:nvPr/>
        </p:nvSpPr>
        <p:spPr>
          <a:xfrm>
            <a:off x="8701657" y="30617717"/>
            <a:ext cx="5047153" cy="1615827"/>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Figure 2: Cell Structure</a:t>
            </a:r>
          </a:p>
          <a:p>
            <a:r>
              <a:rPr lang="en-US" sz="3300" dirty="0">
                <a:latin typeface="Arial" panose="020B0604020202020204" pitchFamily="34" charset="0"/>
                <a:cs typeface="Arial" panose="020B0604020202020204" pitchFamily="34" charset="0"/>
              </a:rPr>
              <a:t>Cryo-electron micrograph</a:t>
            </a:r>
          </a:p>
          <a:p>
            <a:r>
              <a:rPr lang="en-US" sz="3300" dirty="0">
                <a:latin typeface="Arial" panose="020B0604020202020204" pitchFamily="34" charset="0"/>
                <a:cs typeface="Arial" panose="020B0604020202020204" pitchFamily="34" charset="0"/>
              </a:rPr>
              <a:t>of a </a:t>
            </a:r>
            <a:r>
              <a:rPr lang="en-US" sz="3300" i="1" dirty="0">
                <a:latin typeface="Arial" panose="020B0604020202020204" pitchFamily="34" charset="0"/>
                <a:cs typeface="Arial" panose="020B0604020202020204" pitchFamily="34" charset="0"/>
              </a:rPr>
              <a:t>F. </a:t>
            </a:r>
            <a:r>
              <a:rPr lang="en-US" sz="3300" i="1" dirty="0" err="1">
                <a:latin typeface="Arial" panose="020B0604020202020204" pitchFamily="34" charset="0"/>
                <a:cs typeface="Arial" panose="020B0604020202020204" pitchFamily="34" charset="0"/>
              </a:rPr>
              <a:t>sacchari</a:t>
            </a:r>
            <a:r>
              <a:rPr lang="en-US" sz="3300" i="1" dirty="0">
                <a:latin typeface="Arial" panose="020B0604020202020204" pitchFamily="34" charset="0"/>
                <a:cs typeface="Arial" panose="020B0604020202020204" pitchFamily="34" charset="0"/>
              </a:rPr>
              <a:t> </a:t>
            </a:r>
            <a:r>
              <a:rPr lang="en-US" sz="3300" dirty="0">
                <a:latin typeface="Arial" panose="020B0604020202020204" pitchFamily="34" charset="0"/>
                <a:cs typeface="Arial" panose="020B0604020202020204" pitchFamily="34" charset="0"/>
              </a:rPr>
              <a:t>cell.</a:t>
            </a:r>
          </a:p>
        </p:txBody>
      </p:sp>
      <p:sp>
        <p:nvSpPr>
          <p:cNvPr id="25" name="TextBox 24">
            <a:extLst>
              <a:ext uri="{FF2B5EF4-FFF2-40B4-BE49-F238E27FC236}">
                <a16:creationId xmlns:a16="http://schemas.microsoft.com/office/drawing/2014/main" id="{E1DC264F-F7DA-87C3-2701-E51F9FDB021C}"/>
              </a:ext>
            </a:extLst>
          </p:cNvPr>
          <p:cNvSpPr txBox="1"/>
          <p:nvPr/>
        </p:nvSpPr>
        <p:spPr>
          <a:xfrm>
            <a:off x="22034500" y="20399755"/>
            <a:ext cx="6224031" cy="4154984"/>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Figure 3: SDS-PAGE Gel</a:t>
            </a:r>
          </a:p>
          <a:p>
            <a:pPr marL="514350" indent="-514350">
              <a:buAutoNum type="arabicParenR"/>
            </a:pPr>
            <a:r>
              <a:rPr lang="en-US" sz="3300" dirty="0">
                <a:latin typeface="Arial" panose="020B0604020202020204" pitchFamily="34" charset="0"/>
                <a:cs typeface="Arial" panose="020B0604020202020204" pitchFamily="34" charset="0"/>
              </a:rPr>
              <a:t>Protein Ladder </a:t>
            </a:r>
          </a:p>
          <a:p>
            <a:r>
              <a:rPr lang="en-US" sz="3300" dirty="0">
                <a:latin typeface="Arial" panose="020B0604020202020204" pitchFamily="34" charset="0"/>
                <a:cs typeface="Arial" panose="020B0604020202020204" pitchFamily="34" charset="0"/>
              </a:rPr>
              <a:t>2,3) Empty vector control</a:t>
            </a:r>
          </a:p>
          <a:p>
            <a:r>
              <a:rPr lang="en-US" sz="3300" dirty="0">
                <a:latin typeface="Arial" panose="020B0604020202020204" pitchFamily="34" charset="0"/>
                <a:cs typeface="Arial" panose="020B0604020202020204" pitchFamily="34" charset="0"/>
              </a:rPr>
              <a:t>4) Purified empty vector control</a:t>
            </a:r>
          </a:p>
          <a:p>
            <a:r>
              <a:rPr lang="en-US" sz="3300" dirty="0">
                <a:latin typeface="Arial" panose="020B0604020202020204" pitchFamily="34" charset="0"/>
                <a:cs typeface="Arial" panose="020B0604020202020204" pitchFamily="34" charset="0"/>
              </a:rPr>
              <a:t>5,6) Fsa01040Cel lysate</a:t>
            </a:r>
          </a:p>
          <a:p>
            <a:r>
              <a:rPr lang="en-US" sz="3300" dirty="0">
                <a:latin typeface="Arial" panose="020B0604020202020204" pitchFamily="34" charset="0"/>
                <a:cs typeface="Arial" panose="020B0604020202020204" pitchFamily="34" charset="0"/>
              </a:rPr>
              <a:t>7-9) Purified Fsa01040Cel lysate &gt; 97% pure and 68 </a:t>
            </a:r>
            <a:r>
              <a:rPr lang="en-US" sz="3300" dirty="0" err="1">
                <a:latin typeface="Arial" panose="020B0604020202020204" pitchFamily="34" charset="0"/>
                <a:cs typeface="Arial" panose="020B0604020202020204" pitchFamily="34" charset="0"/>
              </a:rPr>
              <a:t>kDa</a:t>
            </a:r>
            <a:r>
              <a:rPr lang="en-US" sz="3300" dirty="0">
                <a:latin typeface="Arial" panose="020B0604020202020204" pitchFamily="34" charset="0"/>
                <a:cs typeface="Arial" panose="020B0604020202020204" pitchFamily="34" charset="0"/>
              </a:rPr>
              <a:t>.</a:t>
            </a:r>
          </a:p>
          <a:p>
            <a:endParaRPr lang="en-US" sz="3300" dirty="0">
              <a:latin typeface="Arial" panose="020B0604020202020204" pitchFamily="34" charset="0"/>
              <a:cs typeface="Arial" panose="020B0604020202020204" pitchFamily="34" charset="0"/>
            </a:endParaRPr>
          </a:p>
        </p:txBody>
      </p:sp>
      <p:pic>
        <p:nvPicPr>
          <p:cNvPr id="42" name="Picture 41">
            <a:extLst>
              <a:ext uri="{FF2B5EF4-FFF2-40B4-BE49-F238E27FC236}">
                <a16:creationId xmlns:a16="http://schemas.microsoft.com/office/drawing/2014/main" id="{BB83A27D-6C04-F52D-3B98-DE53056535FE}"/>
              </a:ext>
            </a:extLst>
          </p:cNvPr>
          <p:cNvPicPr>
            <a:picLocks noChangeAspect="1"/>
          </p:cNvPicPr>
          <p:nvPr/>
        </p:nvPicPr>
        <p:blipFill>
          <a:blip r:embed="rId6"/>
          <a:stretch>
            <a:fillRect/>
          </a:stretch>
        </p:blipFill>
        <p:spPr>
          <a:xfrm>
            <a:off x="15328538" y="20113849"/>
            <a:ext cx="6705962" cy="3821274"/>
          </a:xfrm>
          <a:prstGeom prst="rect">
            <a:avLst/>
          </a:prstGeom>
        </p:spPr>
      </p:pic>
      <p:pic>
        <p:nvPicPr>
          <p:cNvPr id="51" name="Picture 50">
            <a:extLst>
              <a:ext uri="{FF2B5EF4-FFF2-40B4-BE49-F238E27FC236}">
                <a16:creationId xmlns:a16="http://schemas.microsoft.com/office/drawing/2014/main" id="{1181D7D4-0F4D-8124-2FA2-31EF37969D5D}"/>
              </a:ext>
            </a:extLst>
          </p:cNvPr>
          <p:cNvPicPr>
            <a:picLocks noChangeAspect="1"/>
          </p:cNvPicPr>
          <p:nvPr/>
        </p:nvPicPr>
        <p:blipFill>
          <a:blip r:embed="rId7"/>
          <a:stretch>
            <a:fillRect/>
          </a:stretch>
        </p:blipFill>
        <p:spPr>
          <a:xfrm>
            <a:off x="30659021" y="5726914"/>
            <a:ext cx="8230313" cy="5029636"/>
          </a:xfrm>
          <a:prstGeom prst="rect">
            <a:avLst/>
          </a:prstGeom>
        </p:spPr>
      </p:pic>
      <p:pic>
        <p:nvPicPr>
          <p:cNvPr id="1025" name="Picture 1024">
            <a:extLst>
              <a:ext uri="{FF2B5EF4-FFF2-40B4-BE49-F238E27FC236}">
                <a16:creationId xmlns:a16="http://schemas.microsoft.com/office/drawing/2014/main" id="{C332AE01-04AF-F0C0-2476-69A4C00C0B07}"/>
              </a:ext>
            </a:extLst>
          </p:cNvPr>
          <p:cNvPicPr>
            <a:picLocks noChangeAspect="1"/>
          </p:cNvPicPr>
          <p:nvPr/>
        </p:nvPicPr>
        <p:blipFill>
          <a:blip r:embed="rId8"/>
          <a:stretch>
            <a:fillRect/>
          </a:stretch>
        </p:blipFill>
        <p:spPr>
          <a:xfrm>
            <a:off x="15385609" y="28463176"/>
            <a:ext cx="7262489" cy="3977985"/>
          </a:xfrm>
          <a:prstGeom prst="rect">
            <a:avLst/>
          </a:prstGeom>
        </p:spPr>
      </p:pic>
      <p:pic>
        <p:nvPicPr>
          <p:cNvPr id="1029" name="Picture 1028">
            <a:extLst>
              <a:ext uri="{FF2B5EF4-FFF2-40B4-BE49-F238E27FC236}">
                <a16:creationId xmlns:a16="http://schemas.microsoft.com/office/drawing/2014/main" id="{2CDA94CF-E941-CF05-C774-FE9241D0F827}"/>
              </a:ext>
            </a:extLst>
          </p:cNvPr>
          <p:cNvPicPr>
            <a:picLocks noChangeAspect="1"/>
          </p:cNvPicPr>
          <p:nvPr/>
        </p:nvPicPr>
        <p:blipFill>
          <a:blip r:embed="rId9"/>
          <a:stretch>
            <a:fillRect/>
          </a:stretch>
        </p:blipFill>
        <p:spPr>
          <a:xfrm>
            <a:off x="20768690" y="24027343"/>
            <a:ext cx="7094835" cy="4404742"/>
          </a:xfrm>
          <a:prstGeom prst="rect">
            <a:avLst/>
          </a:prstGeom>
        </p:spPr>
      </p:pic>
      <p:sp>
        <p:nvSpPr>
          <p:cNvPr id="1031" name="TextBox 1030">
            <a:extLst>
              <a:ext uri="{FF2B5EF4-FFF2-40B4-BE49-F238E27FC236}">
                <a16:creationId xmlns:a16="http://schemas.microsoft.com/office/drawing/2014/main" id="{92211E04-C997-5738-DFA7-C3488D3FCD1B}"/>
              </a:ext>
            </a:extLst>
          </p:cNvPr>
          <p:cNvSpPr txBox="1"/>
          <p:nvPr/>
        </p:nvSpPr>
        <p:spPr>
          <a:xfrm>
            <a:off x="15372997" y="24203175"/>
            <a:ext cx="5329247" cy="3139321"/>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Figure 4: Temperature Range Activity</a:t>
            </a:r>
          </a:p>
          <a:p>
            <a:r>
              <a:rPr lang="en-US" sz="3300" dirty="0">
                <a:latin typeface="Arial" panose="020B0604020202020204" pitchFamily="34" charset="0"/>
                <a:cs typeface="Arial" panose="020B0604020202020204" pitchFamily="34" charset="0"/>
              </a:rPr>
              <a:t>Amount of reducing sugars created from 3.42 </a:t>
            </a:r>
            <a:r>
              <a:rPr lang="el-GR" sz="3300" dirty="0">
                <a:latin typeface="Arial" panose="020B0604020202020204" pitchFamily="34" charset="0"/>
                <a:cs typeface="Arial" panose="020B0604020202020204" pitchFamily="34" charset="0"/>
              </a:rPr>
              <a:t>μ</a:t>
            </a:r>
            <a:r>
              <a:rPr lang="en-US" sz="3300" dirty="0">
                <a:latin typeface="Arial" panose="020B0604020202020204" pitchFamily="34" charset="0"/>
                <a:cs typeface="Arial" panose="020B0604020202020204" pitchFamily="34" charset="0"/>
              </a:rPr>
              <a:t>g Fsa01040Cel and 0.5% w/v CMC from 4-110 °C.</a:t>
            </a:r>
          </a:p>
        </p:txBody>
      </p:sp>
      <p:sp>
        <p:nvSpPr>
          <p:cNvPr id="1032" name="TextBox 1031">
            <a:extLst>
              <a:ext uri="{FF2B5EF4-FFF2-40B4-BE49-F238E27FC236}">
                <a16:creationId xmlns:a16="http://schemas.microsoft.com/office/drawing/2014/main" id="{F1263E78-4185-3F23-8ECF-E07A963265E9}"/>
              </a:ext>
            </a:extLst>
          </p:cNvPr>
          <p:cNvSpPr txBox="1"/>
          <p:nvPr/>
        </p:nvSpPr>
        <p:spPr>
          <a:xfrm>
            <a:off x="22648098" y="28540225"/>
            <a:ext cx="5364633" cy="3139321"/>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Figure 5: Thermostability</a:t>
            </a:r>
          </a:p>
          <a:p>
            <a:r>
              <a:rPr lang="en-US" sz="3300" dirty="0">
                <a:latin typeface="Arial" panose="020B0604020202020204" pitchFamily="34" charset="0"/>
                <a:cs typeface="Arial" panose="020B0604020202020204" pitchFamily="34" charset="0"/>
              </a:rPr>
              <a:t>Fsa01040 was determined to be stable up to </a:t>
            </a:r>
            <a:r>
              <a:rPr lang="en-US" sz="3300" b="0" i="0" dirty="0">
                <a:solidFill>
                  <a:srgbClr val="222222"/>
                </a:solidFill>
                <a:effectLst/>
                <a:latin typeface="Arial" panose="020B0604020202020204" pitchFamily="34" charset="0"/>
                <a:cs typeface="Arial" panose="020B0604020202020204" pitchFamily="34" charset="0"/>
              </a:rPr>
              <a:t>90 °C with the highest amount o</a:t>
            </a:r>
            <a:r>
              <a:rPr lang="en-US" sz="3300" dirty="0">
                <a:solidFill>
                  <a:srgbClr val="222222"/>
                </a:solidFill>
                <a:latin typeface="Arial" panose="020B0604020202020204" pitchFamily="34" charset="0"/>
                <a:cs typeface="Arial" panose="020B0604020202020204" pitchFamily="34" charset="0"/>
              </a:rPr>
              <a:t>f activity at 8</a:t>
            </a:r>
            <a:r>
              <a:rPr lang="en-US" sz="3300" b="0" i="0" dirty="0">
                <a:solidFill>
                  <a:srgbClr val="222222"/>
                </a:solidFill>
                <a:effectLst/>
                <a:latin typeface="Arial" panose="020B0604020202020204" pitchFamily="34" charset="0"/>
                <a:cs typeface="Arial" panose="020B0604020202020204" pitchFamily="34" charset="0"/>
              </a:rPr>
              <a:t>0 °C.</a:t>
            </a:r>
            <a:endParaRPr lang="en-US" sz="3300" dirty="0">
              <a:highlight>
                <a:srgbClr val="FFFF00"/>
              </a:highlight>
              <a:latin typeface="Arial" panose="020B0604020202020204" pitchFamily="34" charset="0"/>
              <a:cs typeface="Arial" panose="020B0604020202020204" pitchFamily="34" charset="0"/>
            </a:endParaRPr>
          </a:p>
          <a:p>
            <a:endParaRPr lang="en-US" sz="33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F04A664-7227-BB0A-BD51-D56F1797576D}"/>
              </a:ext>
            </a:extLst>
          </p:cNvPr>
          <p:cNvSpPr txBox="1"/>
          <p:nvPr/>
        </p:nvSpPr>
        <p:spPr>
          <a:xfrm>
            <a:off x="38778096" y="5766849"/>
            <a:ext cx="4432896" cy="3139321"/>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Figure 6: pH Activity</a:t>
            </a:r>
          </a:p>
          <a:p>
            <a:r>
              <a:rPr lang="en-US" sz="3300" dirty="0">
                <a:latin typeface="Arial" panose="020B0604020202020204" pitchFamily="34" charset="0"/>
                <a:cs typeface="Arial" panose="020B0604020202020204" pitchFamily="34" charset="0"/>
              </a:rPr>
              <a:t>A pH range of 4.5 to 7.5 was exhibited with optimal activity at 5.0 and 7.0.   </a:t>
            </a:r>
          </a:p>
          <a:p>
            <a:endParaRPr lang="en-US" sz="33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DD8F8F9-58FC-9ABC-EC8C-DEE24952A5E6}"/>
              </a:ext>
            </a:extLst>
          </p:cNvPr>
          <p:cNvSpPr txBox="1"/>
          <p:nvPr/>
        </p:nvSpPr>
        <p:spPr>
          <a:xfrm>
            <a:off x="36849572" y="10756550"/>
            <a:ext cx="4991099" cy="3139321"/>
          </a:xfrm>
          <a:prstGeom prst="rect">
            <a:avLst/>
          </a:prstGeom>
          <a:noFill/>
        </p:spPr>
        <p:txBody>
          <a:bodyPr wrap="square" rtlCol="0">
            <a:spAutoFit/>
          </a:bodyPr>
          <a:lstStyle/>
          <a:p>
            <a:r>
              <a:rPr lang="en-US" sz="3300" b="1" dirty="0">
                <a:latin typeface="Arial" panose="020B0604020202020204" pitchFamily="34" charset="0"/>
                <a:cs typeface="Arial" panose="020B0604020202020204" pitchFamily="34" charset="0"/>
              </a:rPr>
              <a:t>Figure 7: Computed Structure Model</a:t>
            </a:r>
          </a:p>
          <a:p>
            <a:r>
              <a:rPr lang="en-US" sz="3300" dirty="0">
                <a:latin typeface="Arial" panose="020B0604020202020204" pitchFamily="34" charset="0"/>
                <a:cs typeface="Arial" panose="020B0604020202020204" pitchFamily="34" charset="0"/>
              </a:rPr>
              <a:t>Predicted structure of Fsa01040Cel with a </a:t>
            </a:r>
            <a:r>
              <a:rPr lang="en-US" sz="3300" dirty="0" err="1">
                <a:latin typeface="Arial" panose="020B0604020202020204" pitchFamily="34" charset="0"/>
                <a:cs typeface="Arial" panose="020B0604020202020204" pitchFamily="34" charset="0"/>
              </a:rPr>
              <a:t>pTM</a:t>
            </a:r>
            <a:r>
              <a:rPr lang="en-US" sz="3300" dirty="0">
                <a:latin typeface="Arial" panose="020B0604020202020204" pitchFamily="34" charset="0"/>
                <a:cs typeface="Arial" panose="020B0604020202020204" pitchFamily="34" charset="0"/>
              </a:rPr>
              <a:t> of 0.93.</a:t>
            </a:r>
          </a:p>
          <a:p>
            <a:endParaRPr lang="en-US" sz="3300" dirty="0">
              <a:latin typeface="Arial" panose="020B0604020202020204" pitchFamily="34" charset="0"/>
              <a:cs typeface="Arial" panose="020B0604020202020204" pitchFamily="34" charset="0"/>
            </a:endParaRPr>
          </a:p>
        </p:txBody>
      </p:sp>
      <p:pic>
        <p:nvPicPr>
          <p:cNvPr id="18" name="Picture 17" descr="A logo of a space company&#10;&#10;AI-generated content may be incorrect.">
            <a:extLst>
              <a:ext uri="{FF2B5EF4-FFF2-40B4-BE49-F238E27FC236}">
                <a16:creationId xmlns:a16="http://schemas.microsoft.com/office/drawing/2014/main" id="{950E7D19-90FD-3541-4C0A-BD529B64B02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8946" y="687735"/>
            <a:ext cx="3734865" cy="3725528"/>
          </a:xfrm>
          <a:prstGeom prst="rect">
            <a:avLst/>
          </a:prstGeom>
        </p:spPr>
      </p:pic>
      <p:pic>
        <p:nvPicPr>
          <p:cNvPr id="1028" name="Picture 4">
            <a:extLst>
              <a:ext uri="{FF2B5EF4-FFF2-40B4-BE49-F238E27FC236}">
                <a16:creationId xmlns:a16="http://schemas.microsoft.com/office/drawing/2014/main" id="{55E88B24-B3C3-D22D-2BA4-15724330EF4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37806" y="418997"/>
            <a:ext cx="5087244" cy="426300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990FF0BE-3A38-DD10-CDF1-04E02E3F47C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082091" y="490794"/>
            <a:ext cx="3758580" cy="3778224"/>
          </a:xfrm>
          <a:prstGeom prst="rect">
            <a:avLst/>
          </a:prstGeom>
        </p:spPr>
      </p:pic>
      <p:pic>
        <p:nvPicPr>
          <p:cNvPr id="30" name="Picture 29">
            <a:extLst>
              <a:ext uri="{FF2B5EF4-FFF2-40B4-BE49-F238E27FC236}">
                <a16:creationId xmlns:a16="http://schemas.microsoft.com/office/drawing/2014/main" id="{A6FA2437-B4FD-96C1-C93A-3656E5C9B8BF}"/>
              </a:ext>
            </a:extLst>
          </p:cNvPr>
          <p:cNvPicPr>
            <a:picLocks noChangeAspect="1"/>
          </p:cNvPicPr>
          <p:nvPr/>
        </p:nvPicPr>
        <p:blipFill>
          <a:blip r:embed="rId13"/>
          <a:stretch>
            <a:fillRect/>
          </a:stretch>
        </p:blipFill>
        <p:spPr>
          <a:xfrm>
            <a:off x="31997994" y="10855038"/>
            <a:ext cx="4359018" cy="3635055"/>
          </a:xfrm>
          <a:prstGeom prst="rect">
            <a:avLst/>
          </a:prstGeom>
        </p:spPr>
      </p:pic>
    </p:spTree>
    <p:extLst>
      <p:ext uri="{BB962C8B-B14F-4D97-AF65-F5344CB8AC3E}">
        <p14:creationId xmlns:p14="http://schemas.microsoft.com/office/powerpoint/2010/main" val="2645713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12223</TotalTime>
  <Words>999</Words>
  <Application>Microsoft Office PowerPoint</Application>
  <PresentationFormat>Custom</PresentationFormat>
  <Paragraphs>108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Cook</dc:creator>
  <cp:lastModifiedBy>Allison Cook</cp:lastModifiedBy>
  <cp:revision>28</cp:revision>
  <dcterms:created xsi:type="dcterms:W3CDTF">2022-11-29T03:42:41Z</dcterms:created>
  <dcterms:modified xsi:type="dcterms:W3CDTF">2025-03-03T07:19:10Z</dcterms:modified>
</cp:coreProperties>
</file>