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5AC7"/>
    <a:srgbClr val="782321"/>
    <a:srgbClr val="B22126"/>
    <a:srgbClr val="6B0907"/>
    <a:srgbClr val="4E0806"/>
    <a:srgbClr val="BF3D59"/>
    <a:srgbClr val="77B3D4"/>
    <a:srgbClr val="F28E92"/>
    <a:srgbClr val="F477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0157" autoAdjust="0"/>
    <p:restoredTop sz="94719"/>
  </p:normalViewPr>
  <p:slideViewPr>
    <p:cSldViewPr snapToGrid="0">
      <p:cViewPr>
        <p:scale>
          <a:sx n="29" d="100"/>
          <a:sy n="29" d="100"/>
        </p:scale>
        <p:origin x="1896" y="-40"/>
      </p:cViewPr>
      <p:guideLst/>
    </p:cSldViewPr>
  </p:slideViewPr>
  <p:notesTextViewPr>
    <p:cViewPr>
      <p:scale>
        <a:sx n="20" d="100"/>
        <a:sy n="2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https://d.docs.live.net/142B64B760817CDD/Documents/3B2%20Da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d.docs.live.net/142B64B760817CDD/Documents/3B2%20Data.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https://d.docs.live.net/142B64B760817CDD/Documents/3B2%20Data.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https://d.docs.live.net/142B64B760817CDD/Documents/3B2%20Dat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854716748394594"/>
          <c:y val="2.459885571994946E-2"/>
          <c:w val="0.78691271530158902"/>
          <c:h val="0.81636518875965691"/>
        </c:manualLayout>
      </c:layout>
      <c:barChart>
        <c:barDir val="col"/>
        <c:grouping val="clustered"/>
        <c:varyColors val="0"/>
        <c:ser>
          <c:idx val="0"/>
          <c:order val="0"/>
          <c:tx>
            <c:strRef>
              <c:f>Sheet1!$M$117</c:f>
              <c:strCache>
                <c:ptCount val="1"/>
                <c:pt idx="0">
                  <c:v>Fsa11540Glu</c:v>
                </c:pt>
              </c:strCache>
            </c:strRef>
          </c:tx>
          <c:spPr>
            <a:solidFill>
              <a:srgbClr val="1F5AC7"/>
            </a:solidFill>
            <a:ln>
              <a:noFill/>
            </a:ln>
            <a:effectLst/>
          </c:spPr>
          <c:invertIfNegative val="0"/>
          <c:dLbls>
            <c:dLbl>
              <c:idx val="0"/>
              <c:layout>
                <c:manualLayout>
                  <c:x val="2.9426928210173342E-2"/>
                  <c:y val="-6.3558638231392996E-3"/>
                </c:manualLayout>
              </c:layout>
              <c:tx>
                <c:rich>
                  <a:bodyPr rot="0" spcFirstLastPara="1" vertOverflow="ellipsis" vert="horz" wrap="square" lIns="38100" tIns="19050" rIns="38100" bIns="19050" anchor="ctr" anchorCtr="0">
                    <a:noAutofit/>
                  </a:bodyPr>
                  <a:lstStyle/>
                  <a:p>
                    <a:pPr algn="l">
                      <a:defRPr sz="2000" b="0" i="0" u="none" strike="noStrike" kern="1200" baseline="0">
                        <a:solidFill>
                          <a:schemeClr val="tx1">
                            <a:lumMod val="75000"/>
                            <a:lumOff val="25000"/>
                          </a:schemeClr>
                        </a:solidFill>
                        <a:latin typeface="+mn-lt"/>
                        <a:ea typeface="+mn-ea"/>
                        <a:cs typeface="+mn-cs"/>
                      </a:defRPr>
                    </a:pPr>
                    <a:r>
                      <a:rPr lang="en-US" sz="2000" dirty="0">
                        <a:latin typeface="Times New Roman" panose="02020603050405020304" pitchFamily="18" charset="0"/>
                        <a:cs typeface="Times New Roman" panose="02020603050405020304" pitchFamily="18" charset="0"/>
                      </a:rPr>
                      <a:t>         </a:t>
                    </a:r>
                  </a:p>
                  <a:p>
                    <a:pPr algn="l">
                      <a:defRPr sz="2000"/>
                    </a:pPr>
                    <a:r>
                      <a:rPr lang="en-US" sz="2000" dirty="0">
                        <a:latin typeface="Times New Roman" panose="02020603050405020304" pitchFamily="18" charset="0"/>
                        <a:cs typeface="Times New Roman" panose="02020603050405020304" pitchFamily="18" charset="0"/>
                      </a:rPr>
                      <a:t>   p= </a:t>
                    </a:r>
                    <a:r>
                      <a:rPr lang="en-US" sz="2000" b="0" i="0" u="none" strike="noStrike" baseline="0" dirty="0">
                        <a:effectLst/>
                        <a:latin typeface="Times New Roman" panose="02020603050405020304" pitchFamily="18" charset="0"/>
                        <a:cs typeface="Times New Roman" panose="02020603050405020304" pitchFamily="18" charset="0"/>
                      </a:rPr>
                      <a:t>1.7 x 10</a:t>
                    </a:r>
                    <a:r>
                      <a:rPr lang="en-US" sz="2000" b="0" i="0" u="none" strike="noStrike" baseline="30000" dirty="0">
                        <a:effectLst/>
                        <a:latin typeface="Times New Roman" panose="02020603050405020304" pitchFamily="18" charset="0"/>
                        <a:cs typeface="Times New Roman" panose="02020603050405020304" pitchFamily="18" charset="0"/>
                      </a:rPr>
                      <a:t>-5</a:t>
                    </a:r>
                    <a:r>
                      <a:rPr lang="en-US" sz="2000" b="0" i="0" u="none" strike="noStrike" baseline="30000" dirty="0">
                        <a:latin typeface="Times New Roman" panose="02020603050405020304" pitchFamily="18" charset="0"/>
                        <a:cs typeface="Times New Roman" panose="02020603050405020304" pitchFamily="18" charset="0"/>
                      </a:rPr>
                      <a:t> </a:t>
                    </a:r>
                    <a:endParaRPr lang="en-US" sz="2000" baseline="30000" dirty="0">
                      <a:latin typeface="Times New Roman" panose="02020603050405020304" pitchFamily="18" charset="0"/>
                      <a:cs typeface="Times New Roman" panose="02020603050405020304" pitchFamily="18" charset="0"/>
                    </a:endParaRPr>
                  </a:p>
                </c:rich>
              </c:tx>
              <c:spPr>
                <a:noFill/>
                <a:ln>
                  <a:noFill/>
                </a:ln>
                <a:effectLst/>
              </c:spPr>
              <c:txPr>
                <a:bodyPr rot="0" spcFirstLastPara="1" vertOverflow="ellipsis" vert="horz" wrap="square" lIns="38100" tIns="19050" rIns="38100" bIns="19050" anchor="ctr" anchorCtr="0">
                  <a:noAutofit/>
                </a:bodyPr>
                <a:lstStyle/>
                <a:p>
                  <a:pPr algn="l">
                    <a:defRPr sz="2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0.21706716495675746"/>
                      <c:h val="8.8643935337314184E-2"/>
                    </c:manualLayout>
                  </c15:layout>
                  <c15:showDataLabelsRange val="0"/>
                </c:ext>
                <c:ext xmlns:c16="http://schemas.microsoft.com/office/drawing/2014/chart" uri="{C3380CC4-5D6E-409C-BE32-E72D297353CC}">
                  <c16:uniqueId val="{00000000-AE06-A648-9DFA-E07C89975B40}"/>
                </c:ext>
              </c:extLst>
            </c:dLbl>
            <c:dLbl>
              <c:idx val="1"/>
              <c:layout>
                <c:manualLayout>
                  <c:x val="0"/>
                  <c:y val="-1.8467475794155988E-2"/>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sz="2000" dirty="0">
                      <a:latin typeface="Times New Roman" panose="02020603050405020304" pitchFamily="18" charset="0"/>
                      <a:cs typeface="Times New Roman" panose="02020603050405020304" pitchFamily="18" charset="0"/>
                    </a:endParaRPr>
                  </a:p>
                  <a:p>
                    <a:pPr>
                      <a:defRPr sz="2000"/>
                    </a:pPr>
                    <a:r>
                      <a:rPr lang="en-US" sz="2000" b="0" i="0" u="none" strike="noStrike" baseline="0" dirty="0">
                        <a:effectLst/>
                        <a:latin typeface="Times New Roman" panose="02020603050405020304" pitchFamily="18" charset="0"/>
                        <a:cs typeface="Times New Roman" panose="02020603050405020304" pitchFamily="18" charset="0"/>
                      </a:rPr>
                      <a:t>p= 2.7 x </a:t>
                    </a:r>
                    <a:r>
                      <a:rPr lang="en-US" sz="2000" b="0" i="0" u="none" strike="noStrike" kern="1200" baseline="0" dirty="0">
                        <a:solidFill>
                          <a:sysClr val="windowText" lastClr="000000">
                            <a:lumMod val="75000"/>
                            <a:lumOff val="25000"/>
                          </a:sysClr>
                        </a:solidFill>
                        <a:effectLst/>
                        <a:latin typeface="Times New Roman" panose="02020603050405020304" pitchFamily="18" charset="0"/>
                        <a:cs typeface="Times New Roman" panose="02020603050405020304" pitchFamily="18" charset="0"/>
                      </a:rPr>
                      <a:t>10</a:t>
                    </a:r>
                    <a:r>
                      <a:rPr lang="en-US" sz="2000" b="0" i="0" u="none" strike="noStrike" kern="1200" baseline="30000" dirty="0">
                        <a:solidFill>
                          <a:sysClr val="windowText" lastClr="000000">
                            <a:lumMod val="75000"/>
                            <a:lumOff val="25000"/>
                          </a:sysClr>
                        </a:solidFill>
                        <a:effectLst/>
                        <a:latin typeface="Times New Roman" panose="02020603050405020304" pitchFamily="18" charset="0"/>
                        <a:cs typeface="Times New Roman" panose="02020603050405020304" pitchFamily="18" charset="0"/>
                      </a:rPr>
                      <a:t>-4</a:t>
                    </a:r>
                    <a:r>
                      <a:rPr lang="en-US" sz="2000" b="0" i="0" u="none" strike="noStrike" baseline="0" dirty="0">
                        <a:effectLst/>
                        <a:latin typeface="Times New Roman" panose="02020603050405020304" pitchFamily="18" charset="0"/>
                        <a:cs typeface="Times New Roman" panose="02020603050405020304" pitchFamily="18" charset="0"/>
                      </a:rPr>
                      <a:t> </a:t>
                    </a:r>
                    <a:r>
                      <a:rPr lang="en-US" sz="2000" b="0" i="0" u="none" strike="noStrike" baseline="0" dirty="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AE06-A648-9DFA-E07C89975B40}"/>
                </c:ext>
              </c:extLst>
            </c:dLbl>
            <c:dLbl>
              <c:idx val="2"/>
              <c:layout>
                <c:manualLayout>
                  <c:x val="-7.7468601946930886E-17"/>
                  <c:y val="-3.5501753915978922E-2"/>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sz="2000" dirty="0">
                      <a:latin typeface="Times New Roman" panose="02020603050405020304" pitchFamily="18" charset="0"/>
                      <a:cs typeface="Times New Roman" panose="02020603050405020304" pitchFamily="18" charset="0"/>
                    </a:endParaRPr>
                  </a:p>
                  <a:p>
                    <a:pPr>
                      <a:defRPr sz="2000"/>
                    </a:pPr>
                    <a:r>
                      <a:rPr lang="en-US" sz="2000" dirty="0">
                        <a:latin typeface="Times New Roman" panose="02020603050405020304" pitchFamily="18" charset="0"/>
                        <a:cs typeface="Times New Roman" panose="02020603050405020304" pitchFamily="18" charset="0"/>
                      </a:rPr>
                      <a:t>p= 2.5</a:t>
                    </a:r>
                    <a:r>
                      <a:rPr lang="en-US" sz="2000" baseline="0" dirty="0">
                        <a:latin typeface="Times New Roman" panose="02020603050405020304" pitchFamily="18" charset="0"/>
                        <a:cs typeface="Times New Roman" panose="02020603050405020304" pitchFamily="18" charset="0"/>
                      </a:rPr>
                      <a:t> x </a:t>
                    </a:r>
                    <a:r>
                      <a:rPr lang="en-US" sz="2000" b="0" i="0" u="none" strike="noStrike" kern="1200" baseline="0" dirty="0">
                        <a:solidFill>
                          <a:sysClr val="windowText" lastClr="000000">
                            <a:lumMod val="75000"/>
                            <a:lumOff val="25000"/>
                          </a:sysClr>
                        </a:solidFill>
                        <a:effectLst/>
                        <a:latin typeface="Times New Roman" panose="02020603050405020304" pitchFamily="18" charset="0"/>
                        <a:cs typeface="Times New Roman" panose="02020603050405020304" pitchFamily="18" charset="0"/>
                      </a:rPr>
                      <a:t>10</a:t>
                    </a:r>
                    <a:r>
                      <a:rPr lang="en-US" sz="2000" b="0" i="0" u="none" strike="noStrike" kern="1200" baseline="30000" dirty="0">
                        <a:solidFill>
                          <a:sysClr val="windowText" lastClr="000000">
                            <a:lumMod val="75000"/>
                            <a:lumOff val="25000"/>
                          </a:sysClr>
                        </a:solidFill>
                        <a:effectLst/>
                        <a:latin typeface="Times New Roman" panose="02020603050405020304" pitchFamily="18" charset="0"/>
                        <a:cs typeface="Times New Roman" panose="02020603050405020304" pitchFamily="18" charset="0"/>
                      </a:rPr>
                      <a:t>-3</a:t>
                    </a:r>
                    <a:endParaRPr lang="en-US" sz="2000" dirty="0">
                      <a:latin typeface="Times New Roman" panose="02020603050405020304" pitchFamily="18" charset="0"/>
                      <a:cs typeface="Times New Roman" panose="02020603050405020304" pitchFamily="18" charset="0"/>
                    </a:endParaRP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AE06-A648-9DFA-E07C89975B40}"/>
                </c:ext>
              </c:extLst>
            </c:dLbl>
            <c:dLbl>
              <c:idx val="3"/>
              <c:layout>
                <c:manualLayout>
                  <c:x val="-1.5437594124532077E-16"/>
                  <c:y val="-1.2476719742665199E-2"/>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sz="2000" dirty="0">
                      <a:latin typeface="Times New Roman" panose="02020603050405020304" pitchFamily="18" charset="0"/>
                      <a:cs typeface="Times New Roman" panose="02020603050405020304" pitchFamily="18" charset="0"/>
                    </a:endParaRPr>
                  </a:p>
                  <a:p>
                    <a:pPr>
                      <a:defRPr sz="2000"/>
                    </a:pPr>
                    <a:r>
                      <a:rPr lang="en-US" sz="2000" dirty="0">
                        <a:latin typeface="Times New Roman" panose="02020603050405020304" pitchFamily="18" charset="0"/>
                        <a:cs typeface="Times New Roman" panose="02020603050405020304" pitchFamily="18" charset="0"/>
                      </a:rPr>
                      <a:t>p= 3.9</a:t>
                    </a:r>
                    <a:r>
                      <a:rPr lang="en-US" sz="2000" baseline="0" dirty="0">
                        <a:latin typeface="Times New Roman" panose="02020603050405020304" pitchFamily="18" charset="0"/>
                        <a:cs typeface="Times New Roman" panose="02020603050405020304" pitchFamily="18" charset="0"/>
                      </a:rPr>
                      <a:t> x </a:t>
                    </a:r>
                    <a:r>
                      <a:rPr lang="en-US" sz="2000" b="0" i="0" u="none" strike="noStrike" kern="1200" baseline="0" dirty="0">
                        <a:solidFill>
                          <a:sysClr val="windowText" lastClr="000000">
                            <a:lumMod val="75000"/>
                            <a:lumOff val="25000"/>
                          </a:sysClr>
                        </a:solidFill>
                        <a:effectLst/>
                        <a:latin typeface="Times New Roman" panose="02020603050405020304" pitchFamily="18" charset="0"/>
                        <a:cs typeface="Times New Roman" panose="02020603050405020304" pitchFamily="18" charset="0"/>
                      </a:rPr>
                      <a:t>10</a:t>
                    </a:r>
                    <a:r>
                      <a:rPr lang="en-US" sz="2000" b="0" i="0" u="none" strike="noStrike" kern="1200" baseline="30000" dirty="0">
                        <a:solidFill>
                          <a:sysClr val="windowText" lastClr="000000">
                            <a:lumMod val="75000"/>
                            <a:lumOff val="25000"/>
                          </a:sysClr>
                        </a:solidFill>
                        <a:effectLst/>
                        <a:latin typeface="Times New Roman" panose="02020603050405020304" pitchFamily="18" charset="0"/>
                        <a:cs typeface="Times New Roman" panose="02020603050405020304" pitchFamily="18" charset="0"/>
                      </a:rPr>
                      <a:t>-3</a:t>
                    </a:r>
                    <a:endParaRPr lang="en-US" sz="2000" dirty="0">
                      <a:latin typeface="Times New Roman" panose="02020603050405020304" pitchFamily="18" charset="0"/>
                      <a:cs typeface="Times New Roman" panose="02020603050405020304" pitchFamily="18" charset="0"/>
                    </a:endParaRP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AE06-A648-9DFA-E07C89975B40}"/>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errBars>
            <c:errBarType val="both"/>
            <c:errValType val="cust"/>
            <c:noEndCap val="1"/>
            <c:plus>
              <c:numRef>
                <c:f>Sheet1!$AH$113:$AK$113</c:f>
                <c:numCache>
                  <c:formatCode>General</c:formatCode>
                  <c:ptCount val="4"/>
                  <c:pt idx="0">
                    <c:v>9.9367859464121119E-3</c:v>
                  </c:pt>
                  <c:pt idx="1">
                    <c:v>1.3145132222744037E-2</c:v>
                  </c:pt>
                  <c:pt idx="2">
                    <c:v>2.1656722882002662E-2</c:v>
                  </c:pt>
                  <c:pt idx="3">
                    <c:v>1.1703056869243202E-2</c:v>
                  </c:pt>
                </c:numCache>
              </c:numRef>
            </c:plus>
            <c:minus>
              <c:numRef>
                <c:f>Sheet1!$AH$113:$AK$113</c:f>
                <c:numCache>
                  <c:formatCode>General</c:formatCode>
                  <c:ptCount val="4"/>
                  <c:pt idx="0">
                    <c:v>9.9367859464121119E-3</c:v>
                  </c:pt>
                  <c:pt idx="1">
                    <c:v>1.3145132222744037E-2</c:v>
                  </c:pt>
                  <c:pt idx="2">
                    <c:v>2.1656722882002662E-2</c:v>
                  </c:pt>
                  <c:pt idx="3">
                    <c:v>1.1703056869243202E-2</c:v>
                  </c:pt>
                </c:numCache>
              </c:numRef>
            </c:minus>
            <c:spPr>
              <a:noFill/>
              <a:ln w="25400" cap="flat" cmpd="sng" algn="ctr">
                <a:solidFill>
                  <a:schemeClr val="tx1"/>
                </a:solidFill>
                <a:round/>
              </a:ln>
              <a:effectLst/>
            </c:spPr>
          </c:errBars>
          <c:cat>
            <c:strRef>
              <c:f>Sheet1!$N$116:$Q$116</c:f>
              <c:strCache>
                <c:ptCount val="4"/>
                <c:pt idx="0">
                  <c:v>Gellan Gum</c:v>
                </c:pt>
                <c:pt idx="1">
                  <c:v>Oat β-glucan</c:v>
                </c:pt>
                <c:pt idx="2">
                  <c:v>CM-curdlan</c:v>
                </c:pt>
                <c:pt idx="3">
                  <c:v>Agarose</c:v>
                </c:pt>
              </c:strCache>
            </c:strRef>
          </c:cat>
          <c:val>
            <c:numRef>
              <c:f>Sheet1!$N$117:$Q$117</c:f>
              <c:numCache>
                <c:formatCode>General</c:formatCode>
                <c:ptCount val="4"/>
                <c:pt idx="0">
                  <c:v>0.36903657909999998</c:v>
                </c:pt>
                <c:pt idx="1">
                  <c:v>0.30051519840000002</c:v>
                </c:pt>
                <c:pt idx="2">
                  <c:v>0.14441009790000001</c:v>
                </c:pt>
                <c:pt idx="3">
                  <c:v>7.0736733639999994E-2</c:v>
                </c:pt>
              </c:numCache>
            </c:numRef>
          </c:val>
          <c:extLst>
            <c:ext xmlns:c16="http://schemas.microsoft.com/office/drawing/2014/chart" uri="{C3380CC4-5D6E-409C-BE32-E72D297353CC}">
              <c16:uniqueId val="{00000004-AE06-A648-9DFA-E07C89975B40}"/>
            </c:ext>
          </c:extLst>
        </c:ser>
        <c:ser>
          <c:idx val="1"/>
          <c:order val="1"/>
          <c:tx>
            <c:strRef>
              <c:f>Sheet1!$M$118</c:f>
              <c:strCache>
                <c:ptCount val="1"/>
                <c:pt idx="0">
                  <c:v>Empty Vector Control</c:v>
                </c:pt>
              </c:strCache>
            </c:strRef>
          </c:tx>
          <c:spPr>
            <a:solidFill>
              <a:schemeClr val="bg2">
                <a:lumMod val="75000"/>
              </a:schemeClr>
            </a:solidFill>
            <a:ln>
              <a:noFill/>
            </a:ln>
            <a:effectLst/>
          </c:spPr>
          <c:invertIfNegative val="0"/>
          <c:errBars>
            <c:errBarType val="both"/>
            <c:errValType val="cust"/>
            <c:noEndCap val="1"/>
            <c:plus>
              <c:numRef>
                <c:f>Sheet1!$AC$113:$AF$113</c:f>
                <c:numCache>
                  <c:formatCode>General</c:formatCode>
                  <c:ptCount val="4"/>
                  <c:pt idx="0">
                    <c:v>4.0892601407489853E-3</c:v>
                  </c:pt>
                  <c:pt idx="1">
                    <c:v>8.923497205403809E-4</c:v>
                  </c:pt>
                  <c:pt idx="2">
                    <c:v>6.1823802163833083E-3</c:v>
                  </c:pt>
                  <c:pt idx="3">
                    <c:v>6.2464480437826736E-3</c:v>
                  </c:pt>
                </c:numCache>
              </c:numRef>
            </c:plus>
            <c:minus>
              <c:numRef>
                <c:f>Sheet1!$AC$113:$AF$113</c:f>
                <c:numCache>
                  <c:formatCode>General</c:formatCode>
                  <c:ptCount val="4"/>
                  <c:pt idx="0">
                    <c:v>4.0892601407489853E-3</c:v>
                  </c:pt>
                  <c:pt idx="1">
                    <c:v>8.923497205403809E-4</c:v>
                  </c:pt>
                  <c:pt idx="2">
                    <c:v>6.1823802163833083E-3</c:v>
                  </c:pt>
                  <c:pt idx="3">
                    <c:v>6.2464480437826736E-3</c:v>
                  </c:pt>
                </c:numCache>
              </c:numRef>
            </c:minus>
            <c:spPr>
              <a:noFill/>
              <a:ln w="25400" cap="flat" cmpd="sng" algn="ctr">
                <a:solidFill>
                  <a:schemeClr val="tx1"/>
                </a:solidFill>
                <a:round/>
              </a:ln>
              <a:effectLst/>
            </c:spPr>
          </c:errBars>
          <c:cat>
            <c:strRef>
              <c:f>Sheet1!$N$116:$Q$116</c:f>
              <c:strCache>
                <c:ptCount val="4"/>
                <c:pt idx="0">
                  <c:v>Gellan Gum</c:v>
                </c:pt>
                <c:pt idx="1">
                  <c:v>Oat β-glucan</c:v>
                </c:pt>
                <c:pt idx="2">
                  <c:v>CM-curdlan</c:v>
                </c:pt>
                <c:pt idx="3">
                  <c:v>Agarose</c:v>
                </c:pt>
              </c:strCache>
            </c:strRef>
          </c:cat>
          <c:val>
            <c:numRef>
              <c:f>Sheet1!$N$118:$Q$118</c:f>
              <c:numCache>
                <c:formatCode>General</c:formatCode>
                <c:ptCount val="4"/>
                <c:pt idx="0">
                  <c:v>1.0973724880000001E-2</c:v>
                </c:pt>
                <c:pt idx="1">
                  <c:v>-1.4786192680000001E-2</c:v>
                </c:pt>
                <c:pt idx="2">
                  <c:v>6.3369397220000004E-3</c:v>
                </c:pt>
                <c:pt idx="3">
                  <c:v>2.2823286969999999E-2</c:v>
                </c:pt>
              </c:numCache>
            </c:numRef>
          </c:val>
          <c:extLst>
            <c:ext xmlns:c16="http://schemas.microsoft.com/office/drawing/2014/chart" uri="{C3380CC4-5D6E-409C-BE32-E72D297353CC}">
              <c16:uniqueId val="{00000005-AE06-A648-9DFA-E07C89975B40}"/>
            </c:ext>
          </c:extLst>
        </c:ser>
        <c:dLbls>
          <c:showLegendKey val="0"/>
          <c:showVal val="0"/>
          <c:showCatName val="0"/>
          <c:showSerName val="0"/>
          <c:showPercent val="0"/>
          <c:showBubbleSize val="0"/>
        </c:dLbls>
        <c:gapWidth val="100"/>
        <c:overlap val="-14"/>
        <c:axId val="410624064"/>
        <c:axId val="410915664"/>
      </c:barChart>
      <c:catAx>
        <c:axId val="41062406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2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410915664"/>
        <c:crosses val="autoZero"/>
        <c:auto val="1"/>
        <c:lblAlgn val="ctr"/>
        <c:lblOffset val="100"/>
        <c:noMultiLvlLbl val="0"/>
      </c:catAx>
      <c:valAx>
        <c:axId val="410915664"/>
        <c:scaling>
          <c:orientation val="minMax"/>
          <c:max val="0.45"/>
          <c:min val="0"/>
        </c:scaling>
        <c:delete val="0"/>
        <c:axPos val="l"/>
        <c:majorGridlines>
          <c:spPr>
            <a:ln w="9525" cap="flat" cmpd="sng" algn="ctr">
              <a:noFill/>
              <a:round/>
            </a:ln>
            <a:effectLst/>
          </c:spPr>
        </c:majorGridlines>
        <c:title>
          <c:tx>
            <c:rich>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000" b="0" i="0" u="none" strike="noStrike" kern="1200" baseline="0">
                    <a:solidFill>
                      <a:sysClr val="windowText" lastClr="000000">
                        <a:lumMod val="65000"/>
                        <a:lumOff val="35000"/>
                      </a:sysClr>
                    </a:solidFill>
                    <a:latin typeface="+mn-lt"/>
                    <a:ea typeface="+mn-ea"/>
                    <a:cs typeface="+mn-cs"/>
                  </a:defRPr>
                </a:pPr>
                <a:r>
                  <a:rPr lang="en-US" sz="2500" b="0" i="0" u="none" strike="noStrike" kern="1200" baseline="0" dirty="0">
                    <a:solidFill>
                      <a:sysClr val="windowText" lastClr="000000">
                        <a:lumMod val="65000"/>
                        <a:lumOff val="35000"/>
                      </a:sysClr>
                    </a:solidFill>
                    <a:latin typeface="Times New Roman" panose="02020603050405020304" pitchFamily="18" charset="0"/>
                    <a:cs typeface="Times New Roman" panose="02020603050405020304" pitchFamily="18" charset="0"/>
                  </a:rPr>
                  <a:t> Reducing Sugars (</a:t>
                </a:r>
                <a:r>
                  <a:rPr lang="el-GR" sz="2500" b="0" i="0" u="none" strike="noStrike" kern="1200" baseline="0" dirty="0">
                    <a:solidFill>
                      <a:sysClr val="windowText" lastClr="000000">
                        <a:lumMod val="65000"/>
                        <a:lumOff val="35000"/>
                      </a:sysClr>
                    </a:solidFill>
                    <a:latin typeface="Times New Roman" panose="02020603050405020304" pitchFamily="18" charset="0"/>
                    <a:cs typeface="Times New Roman" panose="02020603050405020304" pitchFamily="18" charset="0"/>
                  </a:rPr>
                  <a:t>μ</a:t>
                </a:r>
                <a:r>
                  <a:rPr lang="en-US" sz="2500" b="0" i="0" u="none" strike="noStrike" kern="1200" baseline="0" dirty="0">
                    <a:solidFill>
                      <a:sysClr val="windowText" lastClr="000000">
                        <a:lumMod val="65000"/>
                        <a:lumOff val="35000"/>
                      </a:sysClr>
                    </a:solidFill>
                    <a:latin typeface="Times New Roman" panose="02020603050405020304" pitchFamily="18" charset="0"/>
                    <a:cs typeface="Times New Roman" panose="02020603050405020304" pitchFamily="18" charset="0"/>
                  </a:rPr>
                  <a:t>mol)</a:t>
                </a:r>
                <a:endParaRPr lang="en-US" sz="2500" b="0" i="0" u="none" strike="noStrike" kern="1200" baseline="0" dirty="0">
                  <a:solidFill>
                    <a:sysClr val="windowText" lastClr="000000">
                      <a:lumMod val="65000"/>
                      <a:lumOff val="35000"/>
                    </a:sysClr>
                  </a:solidFill>
                </a:endParaRPr>
              </a:p>
            </c:rich>
          </c:tx>
          <c:layout>
            <c:manualLayout>
              <c:xMode val="edge"/>
              <c:yMode val="edge"/>
              <c:x val="0"/>
              <c:y val="0.21019985817567186"/>
            </c:manualLayout>
          </c:layout>
          <c:overlay val="0"/>
          <c:spPr>
            <a:noFill/>
            <a:ln>
              <a:noFill/>
            </a:ln>
            <a:effectLst/>
          </c:spPr>
          <c:txPr>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000" b="0" i="0" u="none" strike="noStrike" kern="1200" baseline="0">
                  <a:solidFill>
                    <a:sysClr val="windowText" lastClr="000000">
                      <a:lumMod val="65000"/>
                      <a:lumOff val="35000"/>
                    </a:sysClr>
                  </a:solidFill>
                  <a:latin typeface="+mn-lt"/>
                  <a:ea typeface="+mn-ea"/>
                  <a:cs typeface="+mn-cs"/>
                </a:defRPr>
              </a:pPr>
              <a:endParaRPr lang="en-US"/>
            </a:p>
          </c:txPr>
        </c:title>
        <c:numFmt formatCode="General" sourceLinked="1"/>
        <c:majorTickMark val="in"/>
        <c:minorTickMark val="in"/>
        <c:tickLblPos val="nextTo"/>
        <c:spPr>
          <a:noFill/>
          <a:ln>
            <a:solidFill>
              <a:schemeClr val="tx1"/>
            </a:solidFill>
          </a:ln>
          <a:effectLst/>
        </c:spPr>
        <c:txPr>
          <a:bodyPr rot="-60000000" spcFirstLastPara="1" vertOverflow="ellipsis" vert="horz" wrap="square" anchor="ctr" anchorCtr="1"/>
          <a:lstStyle/>
          <a:p>
            <a:pPr>
              <a:defRPr sz="25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410624064"/>
        <c:crosses val="autoZero"/>
        <c:crossBetween val="between"/>
        <c:minorUnit val="2.5000000000000001E-2"/>
      </c:valAx>
      <c:spPr>
        <a:noFill/>
        <a:ln>
          <a:solidFill>
            <a:schemeClr val="tx1"/>
          </a:solidFill>
        </a:ln>
        <a:effectLst/>
      </c:spPr>
    </c:plotArea>
    <c:legend>
      <c:legendPos val="b"/>
      <c:layout>
        <c:manualLayout>
          <c:xMode val="edge"/>
          <c:yMode val="edge"/>
          <c:x val="5.0000028305133871E-2"/>
          <c:y val="0.93480599737923575"/>
          <c:w val="0.89999994338973222"/>
          <c:h val="6.3412791703091498E-2"/>
        </c:manualLayout>
      </c:layout>
      <c:overlay val="0"/>
      <c:spPr>
        <a:noFill/>
        <a:ln>
          <a:noFill/>
        </a:ln>
        <a:effectLst/>
      </c:spPr>
      <c:txPr>
        <a:bodyPr rot="0" spcFirstLastPara="1" vertOverflow="ellipsis" vert="horz" wrap="square" anchor="ctr" anchorCtr="1"/>
        <a:lstStyle/>
        <a:p>
          <a:pPr>
            <a:defRPr sz="27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lumMod val="95000"/>
      </a:schemeClr>
    </a:solidFill>
    <a:ln w="222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813669975926604"/>
          <c:y val="4.5750728455966852E-2"/>
          <c:w val="0.79208769925578082"/>
          <c:h val="0.74990828069568227"/>
        </c:manualLayout>
      </c:layout>
      <c:lineChart>
        <c:grouping val="standard"/>
        <c:varyColors val="0"/>
        <c:ser>
          <c:idx val="0"/>
          <c:order val="0"/>
          <c:tx>
            <c:strRef>
              <c:f>Sheet1!$AN$107</c:f>
              <c:strCache>
                <c:ptCount val="1"/>
                <c:pt idx="0">
                  <c:v>Fsa11540Glu</c:v>
                </c:pt>
              </c:strCache>
            </c:strRef>
          </c:tx>
          <c:spPr>
            <a:ln w="50800" cap="rnd">
              <a:solidFill>
                <a:srgbClr val="1F5AC7"/>
              </a:solidFill>
              <a:round/>
            </a:ln>
            <a:effectLst/>
          </c:spPr>
          <c:marker>
            <c:symbol val="none"/>
          </c:marker>
          <c:dPt>
            <c:idx val="0"/>
            <c:marker>
              <c:symbol val="square"/>
              <c:size val="13"/>
              <c:spPr>
                <a:solidFill>
                  <a:schemeClr val="tx2">
                    <a:lumMod val="50000"/>
                    <a:lumOff val="50000"/>
                  </a:schemeClr>
                </a:solidFill>
                <a:ln w="9525">
                  <a:solidFill>
                    <a:schemeClr val="bg1"/>
                  </a:solidFill>
                </a:ln>
                <a:effectLst/>
              </c:spPr>
            </c:marker>
            <c:bubble3D val="0"/>
            <c:extLst>
              <c:ext xmlns:c16="http://schemas.microsoft.com/office/drawing/2014/chart" uri="{C3380CC4-5D6E-409C-BE32-E72D297353CC}">
                <c16:uniqueId val="{00000000-591E-ED47-8B5D-3DF19F5E83AA}"/>
              </c:ext>
            </c:extLst>
          </c:dPt>
          <c:dPt>
            <c:idx val="1"/>
            <c:marker>
              <c:symbol val="square"/>
              <c:size val="12"/>
              <c:spPr>
                <a:solidFill>
                  <a:schemeClr val="tx2">
                    <a:lumMod val="50000"/>
                    <a:lumOff val="50000"/>
                  </a:schemeClr>
                </a:solidFill>
                <a:ln w="9525">
                  <a:solidFill>
                    <a:schemeClr val="bg1"/>
                  </a:solidFill>
                </a:ln>
                <a:effectLst/>
              </c:spPr>
            </c:marker>
            <c:bubble3D val="0"/>
            <c:extLst>
              <c:ext xmlns:c16="http://schemas.microsoft.com/office/drawing/2014/chart" uri="{C3380CC4-5D6E-409C-BE32-E72D297353CC}">
                <c16:uniqueId val="{00000001-591E-ED47-8B5D-3DF19F5E83AA}"/>
              </c:ext>
            </c:extLst>
          </c:dPt>
          <c:dPt>
            <c:idx val="2"/>
            <c:marker>
              <c:symbol val="triangle"/>
              <c:size val="14"/>
              <c:spPr>
                <a:solidFill>
                  <a:schemeClr val="tx2">
                    <a:lumMod val="50000"/>
                    <a:lumOff val="50000"/>
                  </a:schemeClr>
                </a:solidFill>
                <a:ln w="9525">
                  <a:solidFill>
                    <a:schemeClr val="bg1"/>
                  </a:solidFill>
                </a:ln>
                <a:effectLst/>
              </c:spPr>
            </c:marker>
            <c:bubble3D val="0"/>
            <c:extLst>
              <c:ext xmlns:c16="http://schemas.microsoft.com/office/drawing/2014/chart" uri="{C3380CC4-5D6E-409C-BE32-E72D297353CC}">
                <c16:uniqueId val="{00000002-591E-ED47-8B5D-3DF19F5E83AA}"/>
              </c:ext>
            </c:extLst>
          </c:dPt>
          <c:dPt>
            <c:idx val="3"/>
            <c:marker>
              <c:symbol val="triangle"/>
              <c:size val="14"/>
              <c:spPr>
                <a:solidFill>
                  <a:schemeClr val="tx2">
                    <a:lumMod val="50000"/>
                    <a:lumOff val="50000"/>
                  </a:schemeClr>
                </a:solidFill>
                <a:ln w="9525">
                  <a:solidFill>
                    <a:schemeClr val="bg1"/>
                  </a:solidFill>
                </a:ln>
                <a:effectLst/>
              </c:spPr>
            </c:marker>
            <c:bubble3D val="0"/>
            <c:extLst>
              <c:ext xmlns:c16="http://schemas.microsoft.com/office/drawing/2014/chart" uri="{C3380CC4-5D6E-409C-BE32-E72D297353CC}">
                <c16:uniqueId val="{00000003-591E-ED47-8B5D-3DF19F5E83AA}"/>
              </c:ext>
            </c:extLst>
          </c:dPt>
          <c:dPt>
            <c:idx val="4"/>
            <c:marker>
              <c:symbol val="triangle"/>
              <c:size val="14"/>
              <c:spPr>
                <a:solidFill>
                  <a:schemeClr val="tx2">
                    <a:lumMod val="50000"/>
                    <a:lumOff val="50000"/>
                  </a:schemeClr>
                </a:solidFill>
                <a:ln w="9525">
                  <a:solidFill>
                    <a:schemeClr val="bg1"/>
                  </a:solidFill>
                </a:ln>
                <a:effectLst/>
              </c:spPr>
            </c:marker>
            <c:bubble3D val="0"/>
            <c:extLst>
              <c:ext xmlns:c16="http://schemas.microsoft.com/office/drawing/2014/chart" uri="{C3380CC4-5D6E-409C-BE32-E72D297353CC}">
                <c16:uniqueId val="{00000004-591E-ED47-8B5D-3DF19F5E83AA}"/>
              </c:ext>
            </c:extLst>
          </c:dPt>
          <c:dPt>
            <c:idx val="5"/>
            <c:marker>
              <c:symbol val="diamond"/>
              <c:size val="14"/>
              <c:spPr>
                <a:solidFill>
                  <a:schemeClr val="tx2">
                    <a:lumMod val="50000"/>
                    <a:lumOff val="50000"/>
                  </a:schemeClr>
                </a:solidFill>
                <a:ln w="9525">
                  <a:solidFill>
                    <a:schemeClr val="bg1"/>
                  </a:solidFill>
                </a:ln>
                <a:effectLst/>
              </c:spPr>
            </c:marker>
            <c:bubble3D val="0"/>
            <c:extLst>
              <c:ext xmlns:c16="http://schemas.microsoft.com/office/drawing/2014/chart" uri="{C3380CC4-5D6E-409C-BE32-E72D297353CC}">
                <c16:uniqueId val="{00000005-591E-ED47-8B5D-3DF19F5E83AA}"/>
              </c:ext>
            </c:extLst>
          </c:dPt>
          <c:dPt>
            <c:idx val="6"/>
            <c:marker>
              <c:symbol val="diamond"/>
              <c:size val="14"/>
              <c:spPr>
                <a:solidFill>
                  <a:schemeClr val="tx2">
                    <a:lumMod val="50000"/>
                    <a:lumOff val="50000"/>
                  </a:schemeClr>
                </a:solidFill>
                <a:ln w="9525">
                  <a:solidFill>
                    <a:schemeClr val="bg1"/>
                  </a:solidFill>
                </a:ln>
                <a:effectLst/>
              </c:spPr>
            </c:marker>
            <c:bubble3D val="0"/>
            <c:extLst>
              <c:ext xmlns:c16="http://schemas.microsoft.com/office/drawing/2014/chart" uri="{C3380CC4-5D6E-409C-BE32-E72D297353CC}">
                <c16:uniqueId val="{00000006-591E-ED47-8B5D-3DF19F5E83AA}"/>
              </c:ext>
            </c:extLst>
          </c:dPt>
          <c:dPt>
            <c:idx val="7"/>
            <c:marker>
              <c:symbol val="diamond"/>
              <c:size val="14"/>
              <c:spPr>
                <a:solidFill>
                  <a:schemeClr val="tx2">
                    <a:lumMod val="50000"/>
                    <a:lumOff val="50000"/>
                  </a:schemeClr>
                </a:solidFill>
                <a:ln w="9525">
                  <a:solidFill>
                    <a:schemeClr val="bg1"/>
                  </a:solidFill>
                </a:ln>
                <a:effectLst/>
              </c:spPr>
            </c:marker>
            <c:bubble3D val="0"/>
            <c:extLst>
              <c:ext xmlns:c16="http://schemas.microsoft.com/office/drawing/2014/chart" uri="{C3380CC4-5D6E-409C-BE32-E72D297353CC}">
                <c16:uniqueId val="{00000007-591E-ED47-8B5D-3DF19F5E83AA}"/>
              </c:ext>
            </c:extLst>
          </c:dPt>
          <c:dPt>
            <c:idx val="8"/>
            <c:marker>
              <c:symbol val="diamond"/>
              <c:size val="14"/>
              <c:spPr>
                <a:solidFill>
                  <a:schemeClr val="tx2">
                    <a:lumMod val="50000"/>
                    <a:lumOff val="50000"/>
                  </a:schemeClr>
                </a:solidFill>
                <a:ln w="9525">
                  <a:solidFill>
                    <a:schemeClr val="bg1"/>
                  </a:solidFill>
                </a:ln>
                <a:effectLst/>
              </c:spPr>
            </c:marker>
            <c:bubble3D val="0"/>
            <c:extLst>
              <c:ext xmlns:c16="http://schemas.microsoft.com/office/drawing/2014/chart" uri="{C3380CC4-5D6E-409C-BE32-E72D297353CC}">
                <c16:uniqueId val="{00000008-591E-ED47-8B5D-3DF19F5E83AA}"/>
              </c:ext>
            </c:extLst>
          </c:dPt>
          <c:dPt>
            <c:idx val="9"/>
            <c:marker>
              <c:symbol val="diamond"/>
              <c:size val="14"/>
              <c:spPr>
                <a:solidFill>
                  <a:schemeClr val="tx2">
                    <a:lumMod val="50000"/>
                    <a:lumOff val="50000"/>
                  </a:schemeClr>
                </a:solidFill>
                <a:ln w="9525">
                  <a:solidFill>
                    <a:schemeClr val="bg1"/>
                  </a:solidFill>
                </a:ln>
                <a:effectLst/>
              </c:spPr>
            </c:marker>
            <c:bubble3D val="0"/>
            <c:extLst>
              <c:ext xmlns:c16="http://schemas.microsoft.com/office/drawing/2014/chart" uri="{C3380CC4-5D6E-409C-BE32-E72D297353CC}">
                <c16:uniqueId val="{00000009-591E-ED47-8B5D-3DF19F5E83AA}"/>
              </c:ext>
            </c:extLst>
          </c:dPt>
          <c:dPt>
            <c:idx val="10"/>
            <c:marker>
              <c:symbol val="circle"/>
              <c:size val="8"/>
              <c:spPr>
                <a:solidFill>
                  <a:schemeClr val="tx2">
                    <a:lumMod val="50000"/>
                    <a:lumOff val="50000"/>
                  </a:schemeClr>
                </a:solidFill>
                <a:ln w="9525">
                  <a:solidFill>
                    <a:schemeClr val="bg1"/>
                  </a:solidFill>
                </a:ln>
                <a:effectLst/>
              </c:spPr>
            </c:marker>
            <c:bubble3D val="0"/>
            <c:extLst>
              <c:ext xmlns:c16="http://schemas.microsoft.com/office/drawing/2014/chart" uri="{C3380CC4-5D6E-409C-BE32-E72D297353CC}">
                <c16:uniqueId val="{0000000A-591E-ED47-8B5D-3DF19F5E83AA}"/>
              </c:ext>
            </c:extLst>
          </c:dPt>
          <c:dPt>
            <c:idx val="11"/>
            <c:marker>
              <c:symbol val="circle"/>
              <c:size val="14"/>
              <c:spPr>
                <a:solidFill>
                  <a:schemeClr val="tx2">
                    <a:lumMod val="50000"/>
                    <a:lumOff val="50000"/>
                  </a:schemeClr>
                </a:solidFill>
                <a:ln w="9525">
                  <a:solidFill>
                    <a:schemeClr val="bg1"/>
                  </a:solidFill>
                </a:ln>
                <a:effectLst/>
              </c:spPr>
            </c:marker>
            <c:bubble3D val="0"/>
            <c:extLst>
              <c:ext xmlns:c16="http://schemas.microsoft.com/office/drawing/2014/chart" uri="{C3380CC4-5D6E-409C-BE32-E72D297353CC}">
                <c16:uniqueId val="{0000000B-591E-ED47-8B5D-3DF19F5E83AA}"/>
              </c:ext>
            </c:extLst>
          </c:dPt>
          <c:dPt>
            <c:idx val="12"/>
            <c:marker>
              <c:symbol val="star"/>
              <c:size val="12"/>
              <c:spPr>
                <a:solidFill>
                  <a:schemeClr val="tx2">
                    <a:lumMod val="50000"/>
                    <a:lumOff val="50000"/>
                  </a:schemeClr>
                </a:solidFill>
                <a:ln w="9525">
                  <a:solidFill>
                    <a:schemeClr val="bg1"/>
                  </a:solidFill>
                </a:ln>
                <a:effectLst/>
              </c:spPr>
            </c:marker>
            <c:bubble3D val="0"/>
            <c:extLst>
              <c:ext xmlns:c16="http://schemas.microsoft.com/office/drawing/2014/chart" uri="{C3380CC4-5D6E-409C-BE32-E72D297353CC}">
                <c16:uniqueId val="{0000000C-591E-ED47-8B5D-3DF19F5E83AA}"/>
              </c:ext>
            </c:extLst>
          </c:dPt>
          <c:dPt>
            <c:idx val="13"/>
            <c:marker>
              <c:symbol val="star"/>
              <c:size val="8"/>
              <c:spPr>
                <a:solidFill>
                  <a:schemeClr val="tx2">
                    <a:lumMod val="50000"/>
                    <a:lumOff val="50000"/>
                  </a:schemeClr>
                </a:solidFill>
                <a:ln w="9525">
                  <a:solidFill>
                    <a:schemeClr val="bg1"/>
                  </a:solidFill>
                </a:ln>
                <a:effectLst/>
              </c:spPr>
            </c:marker>
            <c:bubble3D val="0"/>
            <c:extLst>
              <c:ext xmlns:c16="http://schemas.microsoft.com/office/drawing/2014/chart" uri="{C3380CC4-5D6E-409C-BE32-E72D297353CC}">
                <c16:uniqueId val="{0000000D-591E-ED47-8B5D-3DF19F5E83AA}"/>
              </c:ext>
            </c:extLst>
          </c:dPt>
          <c:dLbls>
            <c:dLbl>
              <c:idx val="0"/>
              <c:tx>
                <c:rich>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r>
                      <a:rPr lang="en-US" sz="2000" dirty="0">
                        <a:latin typeface="Times New Roman" panose="02020603050405020304" pitchFamily="18" charset="0"/>
                        <a:cs typeface="Times New Roman" panose="02020603050405020304" pitchFamily="18" charset="0"/>
                      </a:rPr>
                      <a:t>a</a:t>
                    </a: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591E-ED47-8B5D-3DF19F5E83AA}"/>
                </c:ext>
              </c:extLst>
            </c:dLbl>
            <c:dLbl>
              <c:idx val="1"/>
              <c:layout>
                <c:manualLayout>
                  <c:x val="-5.6533803386972517E-2"/>
                  <c:y val="-0.22327523694644452"/>
                </c:manualLayout>
              </c:layout>
              <c:tx>
                <c:rich>
                  <a:bodyPr rot="0" spcFirstLastPara="1" vertOverflow="ellipsis" vert="horz" wrap="square" lIns="38100" tIns="19050" rIns="38100" bIns="19050" anchor="ctr" anchorCtr="1">
                    <a:noAutofit/>
                  </a:bodyPr>
                  <a:lstStyle/>
                  <a:p>
                    <a:pPr>
                      <a:defRPr sz="2000" b="0" i="0" u="none" strike="noStrike" kern="1200" baseline="0">
                        <a:solidFill>
                          <a:schemeClr val="tx1">
                            <a:lumMod val="75000"/>
                            <a:lumOff val="25000"/>
                          </a:schemeClr>
                        </a:solidFill>
                        <a:latin typeface="+mn-lt"/>
                        <a:ea typeface="+mn-ea"/>
                        <a:cs typeface="+mn-cs"/>
                      </a:defRPr>
                    </a:pPr>
                    <a:r>
                      <a:rPr lang="en-US" sz="2000" dirty="0" err="1">
                        <a:latin typeface="Times New Roman" panose="02020603050405020304" pitchFamily="18" charset="0"/>
                        <a:cs typeface="Times New Roman" panose="02020603050405020304" pitchFamily="18" charset="0"/>
                      </a:rPr>
                      <a:t>a,b</a:t>
                    </a:r>
                    <a:endParaRPr lang="en-US" sz="2000" dirty="0">
                      <a:latin typeface="Times New Roman" panose="02020603050405020304" pitchFamily="18" charset="0"/>
                      <a:cs typeface="Times New Roman" panose="02020603050405020304" pitchFamily="18" charset="0"/>
                    </a:endParaRPr>
                  </a:p>
                </c:rich>
              </c:tx>
              <c:spPr>
                <a:noFill/>
                <a:ln>
                  <a:noFill/>
                </a:ln>
                <a:effectLst/>
              </c:spPr>
              <c:txPr>
                <a:bodyPr rot="0" spcFirstLastPara="1" vertOverflow="ellipsis" vert="horz" wrap="square" lIns="38100" tIns="19050" rIns="38100" bIns="19050" anchor="ctr" anchorCtr="1">
                  <a:no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manualLayout>
                      <c:w val="6.0478810014744949E-2"/>
                      <c:h val="3.5116630147659922E-2"/>
                    </c:manualLayout>
                  </c15:layout>
                  <c15:showDataLabelsRange val="0"/>
                </c:ext>
                <c:ext xmlns:c16="http://schemas.microsoft.com/office/drawing/2014/chart" uri="{C3380CC4-5D6E-409C-BE32-E72D297353CC}">
                  <c16:uniqueId val="{00000001-591E-ED47-8B5D-3DF19F5E83AA}"/>
                </c:ext>
              </c:extLst>
            </c:dLbl>
            <c:dLbl>
              <c:idx val="2"/>
              <c:layout>
                <c:manualLayout>
                  <c:x val="-3.2115761596988687E-2"/>
                  <c:y val="-5.4382879151480962E-2"/>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r>
                      <a:rPr lang="en-US" sz="2000" dirty="0">
                        <a:latin typeface="Times New Roman" panose="02020603050405020304" pitchFamily="18" charset="0"/>
                        <a:cs typeface="Times New Roman" panose="02020603050405020304" pitchFamily="18" charset="0"/>
                      </a:rPr>
                      <a:t>c</a:t>
                    </a: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591E-ED47-8B5D-3DF19F5E83AA}"/>
                </c:ext>
              </c:extLst>
            </c:dLbl>
            <c:dLbl>
              <c:idx val="3"/>
              <c:layout>
                <c:manualLayout>
                  <c:x val="-2.7600764521774082E-2"/>
                  <c:y val="-0.18096670677898108"/>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r>
                      <a:rPr lang="en-US" sz="2000" dirty="0" err="1">
                        <a:latin typeface="Times New Roman" panose="02020603050405020304" pitchFamily="18" charset="0"/>
                        <a:cs typeface="Times New Roman" panose="02020603050405020304" pitchFamily="18" charset="0"/>
                      </a:rPr>
                      <a:t>a,d</a:t>
                    </a:r>
                    <a:endParaRPr lang="en-US" sz="2000" dirty="0">
                      <a:latin typeface="Times New Roman" panose="02020603050405020304" pitchFamily="18" charset="0"/>
                      <a:cs typeface="Times New Roman" panose="02020603050405020304" pitchFamily="18" charset="0"/>
                    </a:endParaRP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591E-ED47-8B5D-3DF19F5E83AA}"/>
                </c:ext>
              </c:extLst>
            </c:dLbl>
            <c:dLbl>
              <c:idx val="4"/>
              <c:layout>
                <c:manualLayout>
                  <c:x val="-3.0310556896511461E-2"/>
                  <c:y val="-8.7148351047268008E-2"/>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r>
                      <a:rPr lang="en-US" sz="2000" dirty="0">
                        <a:latin typeface="Times New Roman" panose="02020603050405020304" pitchFamily="18" charset="0"/>
                        <a:cs typeface="Times New Roman" panose="02020603050405020304" pitchFamily="18" charset="0"/>
                      </a:rPr>
                      <a:t>b</a:t>
                    </a: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591E-ED47-8B5D-3DF19F5E83AA}"/>
                </c:ext>
              </c:extLst>
            </c:dLbl>
            <c:dLbl>
              <c:idx val="5"/>
              <c:layout>
                <c:manualLayout>
                  <c:x val="-2.9102514520810238E-2"/>
                  <c:y val="-7.0569661450857205E-2"/>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r>
                      <a:rPr lang="en-US" sz="2000" dirty="0">
                        <a:latin typeface="Times New Roman" panose="02020603050405020304" pitchFamily="18" charset="0"/>
                        <a:cs typeface="Times New Roman" panose="02020603050405020304" pitchFamily="18" charset="0"/>
                      </a:rPr>
                      <a:t>e</a:t>
                    </a: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591E-ED47-8B5D-3DF19F5E83AA}"/>
                </c:ext>
              </c:extLst>
            </c:dLbl>
            <c:dLbl>
              <c:idx val="6"/>
              <c:layout>
                <c:manualLayout>
                  <c:x val="-2.9656708211532788E-2"/>
                  <c:y val="-6.7432166710145056E-2"/>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r>
                      <a:rPr lang="en-US" sz="2000" dirty="0">
                        <a:latin typeface="Times New Roman" panose="02020603050405020304" pitchFamily="18" charset="0"/>
                        <a:cs typeface="Times New Roman" panose="02020603050405020304" pitchFamily="18" charset="0"/>
                      </a:rPr>
                      <a:t>d</a:t>
                    </a: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591E-ED47-8B5D-3DF19F5E83AA}"/>
                </c:ext>
              </c:extLst>
            </c:dLbl>
            <c:dLbl>
              <c:idx val="7"/>
              <c:layout>
                <c:manualLayout>
                  <c:x val="-2.8667518645608889E-2"/>
                  <c:y val="-4.9620077020513215E-2"/>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r>
                      <a:rPr lang="en-US" sz="2000" dirty="0">
                        <a:latin typeface="Times New Roman" panose="02020603050405020304" pitchFamily="18" charset="0"/>
                        <a:cs typeface="Times New Roman" panose="02020603050405020304" pitchFamily="18" charset="0"/>
                      </a:rPr>
                      <a:t>a</a:t>
                    </a: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591E-ED47-8B5D-3DF19F5E83AA}"/>
                </c:ext>
              </c:extLst>
            </c:dLbl>
            <c:dLbl>
              <c:idx val="8"/>
              <c:layout>
                <c:manualLayout>
                  <c:x val="-3.9912225767440739E-2"/>
                  <c:y val="-6.0943649210797222E-2"/>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r>
                      <a:rPr lang="en-US" sz="2000" dirty="0" err="1">
                        <a:latin typeface="Times New Roman" panose="02020603050405020304" pitchFamily="18" charset="0"/>
                        <a:cs typeface="Times New Roman" panose="02020603050405020304" pitchFamily="18" charset="0"/>
                      </a:rPr>
                      <a:t>a,b</a:t>
                    </a:r>
                    <a:endParaRPr lang="en-US" sz="2000" dirty="0">
                      <a:latin typeface="Times New Roman" panose="02020603050405020304" pitchFamily="18" charset="0"/>
                      <a:cs typeface="Times New Roman" panose="02020603050405020304" pitchFamily="18" charset="0"/>
                    </a:endParaRP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591E-ED47-8B5D-3DF19F5E83AA}"/>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errBars>
            <c:errDir val="y"/>
            <c:errBarType val="both"/>
            <c:errValType val="cust"/>
            <c:noEndCap val="1"/>
            <c:plus>
              <c:numRef>
                <c:f>Sheet1!$AM$87:$AZ$87</c:f>
                <c:numCache>
                  <c:formatCode>General</c:formatCode>
                  <c:ptCount val="14"/>
                  <c:pt idx="0">
                    <c:v>3.0357195155893669E-3</c:v>
                  </c:pt>
                  <c:pt idx="1">
                    <c:v>2.4125452352231603E-3</c:v>
                  </c:pt>
                  <c:pt idx="2">
                    <c:v>5.2580204385291648E-3</c:v>
                  </c:pt>
                  <c:pt idx="3">
                    <c:v>9.0537436664235721E-3</c:v>
                  </c:pt>
                  <c:pt idx="4">
                    <c:v>6.9644182049412101E-4</c:v>
                  </c:pt>
                  <c:pt idx="5">
                    <c:v>7.6766719308551563E-3</c:v>
                  </c:pt>
                  <c:pt idx="6">
                    <c:v>4.2362902102343154E-3</c:v>
                  </c:pt>
                  <c:pt idx="7">
                    <c:v>6.3829947190943192E-3</c:v>
                  </c:pt>
                  <c:pt idx="8">
                    <c:v>1.2062726176115817E-3</c:v>
                  </c:pt>
                  <c:pt idx="9">
                    <c:v>6.9644182049412101E-4</c:v>
                  </c:pt>
                  <c:pt idx="10">
                    <c:v>2.5110566941690406E-3</c:v>
                  </c:pt>
                  <c:pt idx="11">
                    <c:v>1.163287184679488E-2</c:v>
                  </c:pt>
                  <c:pt idx="12">
                    <c:v>3.6188178528347402E-3</c:v>
                  </c:pt>
                  <c:pt idx="13">
                    <c:v>6.9644182049412101E-4</c:v>
                  </c:pt>
                </c:numCache>
              </c:numRef>
            </c:plus>
            <c:minus>
              <c:numRef>
                <c:f>Sheet1!$AM$87:$AZ$87</c:f>
                <c:numCache>
                  <c:formatCode>General</c:formatCode>
                  <c:ptCount val="14"/>
                  <c:pt idx="0">
                    <c:v>3.0357195155893669E-3</c:v>
                  </c:pt>
                  <c:pt idx="1">
                    <c:v>2.4125452352231603E-3</c:v>
                  </c:pt>
                  <c:pt idx="2">
                    <c:v>5.2580204385291648E-3</c:v>
                  </c:pt>
                  <c:pt idx="3">
                    <c:v>9.0537436664235721E-3</c:v>
                  </c:pt>
                  <c:pt idx="4">
                    <c:v>6.9644182049412101E-4</c:v>
                  </c:pt>
                  <c:pt idx="5">
                    <c:v>7.6766719308551563E-3</c:v>
                  </c:pt>
                  <c:pt idx="6">
                    <c:v>4.2362902102343154E-3</c:v>
                  </c:pt>
                  <c:pt idx="7">
                    <c:v>6.3829947190943192E-3</c:v>
                  </c:pt>
                  <c:pt idx="8">
                    <c:v>1.2062726176115817E-3</c:v>
                  </c:pt>
                  <c:pt idx="9">
                    <c:v>6.9644182049412101E-4</c:v>
                  </c:pt>
                  <c:pt idx="10">
                    <c:v>2.5110566941690406E-3</c:v>
                  </c:pt>
                  <c:pt idx="11">
                    <c:v>1.163287184679488E-2</c:v>
                  </c:pt>
                  <c:pt idx="12">
                    <c:v>3.6188178528347402E-3</c:v>
                  </c:pt>
                  <c:pt idx="13">
                    <c:v>6.9644182049412101E-4</c:v>
                  </c:pt>
                </c:numCache>
              </c:numRef>
            </c:minus>
            <c:spPr>
              <a:noFill/>
              <a:ln w="25400" cap="flat" cmpd="sng" algn="ctr">
                <a:solidFill>
                  <a:schemeClr val="tx1"/>
                </a:solidFill>
                <a:round/>
              </a:ln>
              <a:effectLst/>
            </c:spPr>
          </c:errBars>
          <c:cat>
            <c:numRef>
              <c:f>Sheet1!$AM$108:$AM$121</c:f>
              <c:numCache>
                <c:formatCode>General</c:formatCode>
                <c:ptCount val="14"/>
                <c:pt idx="0">
                  <c:v>4.5</c:v>
                </c:pt>
                <c:pt idx="1">
                  <c:v>5</c:v>
                </c:pt>
                <c:pt idx="2">
                  <c:v>5.5</c:v>
                </c:pt>
                <c:pt idx="3">
                  <c:v>6</c:v>
                </c:pt>
                <c:pt idx="4">
                  <c:v>6.5</c:v>
                </c:pt>
                <c:pt idx="5">
                  <c:v>7</c:v>
                </c:pt>
                <c:pt idx="6">
                  <c:v>7.5</c:v>
                </c:pt>
                <c:pt idx="7">
                  <c:v>8</c:v>
                </c:pt>
                <c:pt idx="8">
                  <c:v>8.5</c:v>
                </c:pt>
                <c:pt idx="9">
                  <c:v>9</c:v>
                </c:pt>
                <c:pt idx="10">
                  <c:v>9.5</c:v>
                </c:pt>
                <c:pt idx="11">
                  <c:v>10</c:v>
                </c:pt>
                <c:pt idx="12">
                  <c:v>10.5</c:v>
                </c:pt>
                <c:pt idx="13">
                  <c:v>11</c:v>
                </c:pt>
              </c:numCache>
            </c:numRef>
          </c:cat>
          <c:val>
            <c:numRef>
              <c:f>Sheet1!$AN$108:$AN$121</c:f>
              <c:numCache>
                <c:formatCode>General</c:formatCode>
                <c:ptCount val="14"/>
                <c:pt idx="0">
                  <c:v>1.9380780056292721E-2</c:v>
                </c:pt>
                <c:pt idx="1">
                  <c:v>5.307599517490949E-3</c:v>
                </c:pt>
                <c:pt idx="2">
                  <c:v>0.14161640530759953</c:v>
                </c:pt>
                <c:pt idx="3">
                  <c:v>3.0237233614796938E-2</c:v>
                </c:pt>
                <c:pt idx="4">
                  <c:v>2.0908725371934045E-3</c:v>
                </c:pt>
                <c:pt idx="5">
                  <c:v>6.6224366706875759E-2</c:v>
                </c:pt>
                <c:pt idx="6">
                  <c:v>3.4660233212706067E-2</c:v>
                </c:pt>
                <c:pt idx="7">
                  <c:v>3.063932448733413E-2</c:v>
                </c:pt>
                <c:pt idx="8">
                  <c:v>7.7201447527141089E-3</c:v>
                </c:pt>
                <c:pt idx="9">
                  <c:v>8.8459991958182293E-4</c:v>
                </c:pt>
                <c:pt idx="10">
                  <c:v>-1.125854443104146E-3</c:v>
                </c:pt>
                <c:pt idx="11">
                  <c:v>6.5138721351025303E-3</c:v>
                </c:pt>
                <c:pt idx="12">
                  <c:v>1.6887816646562078E-3</c:v>
                </c:pt>
                <c:pt idx="13">
                  <c:v>8.8459991958182293E-4</c:v>
                </c:pt>
              </c:numCache>
            </c:numRef>
          </c:val>
          <c:smooth val="0"/>
          <c:extLst>
            <c:ext xmlns:c16="http://schemas.microsoft.com/office/drawing/2014/chart" uri="{C3380CC4-5D6E-409C-BE32-E72D297353CC}">
              <c16:uniqueId val="{0000000E-591E-ED47-8B5D-3DF19F5E83AA}"/>
            </c:ext>
          </c:extLst>
        </c:ser>
        <c:ser>
          <c:idx val="1"/>
          <c:order val="1"/>
          <c:tx>
            <c:strRef>
              <c:f>Sheet1!$AO$107</c:f>
              <c:strCache>
                <c:ptCount val="1"/>
                <c:pt idx="0">
                  <c:v>Empty Vector Control</c:v>
                </c:pt>
              </c:strCache>
            </c:strRef>
          </c:tx>
          <c:spPr>
            <a:ln w="50800" cap="rnd">
              <a:solidFill>
                <a:schemeClr val="bg2">
                  <a:lumMod val="75000"/>
                </a:schemeClr>
              </a:solidFill>
              <a:round/>
            </a:ln>
            <a:effectLst/>
          </c:spPr>
          <c:marker>
            <c:symbol val="none"/>
          </c:marker>
          <c:dPt>
            <c:idx val="0"/>
            <c:marker>
              <c:symbol val="square"/>
              <c:size val="8"/>
              <c:spPr>
                <a:solidFill>
                  <a:schemeClr val="bg2">
                    <a:lumMod val="75000"/>
                  </a:schemeClr>
                </a:solidFill>
                <a:ln w="9525">
                  <a:solidFill>
                    <a:schemeClr val="bg1"/>
                  </a:solidFill>
                </a:ln>
                <a:effectLst/>
              </c:spPr>
            </c:marker>
            <c:bubble3D val="0"/>
            <c:extLst>
              <c:ext xmlns:c16="http://schemas.microsoft.com/office/drawing/2014/chart" uri="{C3380CC4-5D6E-409C-BE32-E72D297353CC}">
                <c16:uniqueId val="{0000000F-591E-ED47-8B5D-3DF19F5E83AA}"/>
              </c:ext>
            </c:extLst>
          </c:dPt>
          <c:dPt>
            <c:idx val="1"/>
            <c:marker>
              <c:symbol val="square"/>
              <c:size val="8"/>
              <c:spPr>
                <a:solidFill>
                  <a:schemeClr val="bg2">
                    <a:lumMod val="75000"/>
                  </a:schemeClr>
                </a:solidFill>
                <a:ln w="9525">
                  <a:solidFill>
                    <a:schemeClr val="bg1"/>
                  </a:solidFill>
                </a:ln>
                <a:effectLst/>
              </c:spPr>
            </c:marker>
            <c:bubble3D val="0"/>
            <c:extLst>
              <c:ext xmlns:c16="http://schemas.microsoft.com/office/drawing/2014/chart" uri="{C3380CC4-5D6E-409C-BE32-E72D297353CC}">
                <c16:uniqueId val="{00000010-591E-ED47-8B5D-3DF19F5E83AA}"/>
              </c:ext>
            </c:extLst>
          </c:dPt>
          <c:dPt>
            <c:idx val="2"/>
            <c:marker>
              <c:symbol val="triangle"/>
              <c:size val="8"/>
              <c:spPr>
                <a:solidFill>
                  <a:schemeClr val="bg2">
                    <a:lumMod val="75000"/>
                  </a:schemeClr>
                </a:solidFill>
                <a:ln w="9525">
                  <a:solidFill>
                    <a:schemeClr val="bg1"/>
                  </a:solidFill>
                </a:ln>
                <a:effectLst/>
              </c:spPr>
            </c:marker>
            <c:bubble3D val="0"/>
            <c:extLst>
              <c:ext xmlns:c16="http://schemas.microsoft.com/office/drawing/2014/chart" uri="{C3380CC4-5D6E-409C-BE32-E72D297353CC}">
                <c16:uniqueId val="{00000011-591E-ED47-8B5D-3DF19F5E83AA}"/>
              </c:ext>
            </c:extLst>
          </c:dPt>
          <c:dPt>
            <c:idx val="3"/>
            <c:marker>
              <c:symbol val="triangle"/>
              <c:size val="8"/>
              <c:spPr>
                <a:solidFill>
                  <a:schemeClr val="bg2">
                    <a:lumMod val="75000"/>
                  </a:schemeClr>
                </a:solidFill>
                <a:ln w="9525">
                  <a:solidFill>
                    <a:schemeClr val="bg1"/>
                  </a:solidFill>
                </a:ln>
                <a:effectLst/>
              </c:spPr>
            </c:marker>
            <c:bubble3D val="0"/>
            <c:extLst>
              <c:ext xmlns:c16="http://schemas.microsoft.com/office/drawing/2014/chart" uri="{C3380CC4-5D6E-409C-BE32-E72D297353CC}">
                <c16:uniqueId val="{00000012-591E-ED47-8B5D-3DF19F5E83AA}"/>
              </c:ext>
            </c:extLst>
          </c:dPt>
          <c:dPt>
            <c:idx val="4"/>
            <c:marker>
              <c:symbol val="triangle"/>
              <c:size val="8"/>
              <c:spPr>
                <a:solidFill>
                  <a:schemeClr val="bg2">
                    <a:lumMod val="75000"/>
                  </a:schemeClr>
                </a:solidFill>
                <a:ln w="9525">
                  <a:solidFill>
                    <a:schemeClr val="bg1"/>
                  </a:solidFill>
                </a:ln>
                <a:effectLst/>
              </c:spPr>
            </c:marker>
            <c:bubble3D val="0"/>
            <c:extLst>
              <c:ext xmlns:c16="http://schemas.microsoft.com/office/drawing/2014/chart" uri="{C3380CC4-5D6E-409C-BE32-E72D297353CC}">
                <c16:uniqueId val="{00000013-591E-ED47-8B5D-3DF19F5E83AA}"/>
              </c:ext>
            </c:extLst>
          </c:dPt>
          <c:dPt>
            <c:idx val="5"/>
            <c:marker>
              <c:symbol val="diamond"/>
              <c:size val="9"/>
              <c:spPr>
                <a:solidFill>
                  <a:schemeClr val="bg2">
                    <a:lumMod val="75000"/>
                  </a:schemeClr>
                </a:solidFill>
                <a:ln w="9525">
                  <a:solidFill>
                    <a:schemeClr val="bg1"/>
                  </a:solidFill>
                </a:ln>
                <a:effectLst/>
              </c:spPr>
            </c:marker>
            <c:bubble3D val="0"/>
            <c:extLst>
              <c:ext xmlns:c16="http://schemas.microsoft.com/office/drawing/2014/chart" uri="{C3380CC4-5D6E-409C-BE32-E72D297353CC}">
                <c16:uniqueId val="{00000014-591E-ED47-8B5D-3DF19F5E83AA}"/>
              </c:ext>
            </c:extLst>
          </c:dPt>
          <c:dPt>
            <c:idx val="6"/>
            <c:marker>
              <c:symbol val="diamond"/>
              <c:size val="9"/>
              <c:spPr>
                <a:solidFill>
                  <a:schemeClr val="bg2">
                    <a:lumMod val="75000"/>
                  </a:schemeClr>
                </a:solidFill>
                <a:ln w="9525">
                  <a:solidFill>
                    <a:schemeClr val="bg1"/>
                  </a:solidFill>
                </a:ln>
                <a:effectLst/>
              </c:spPr>
            </c:marker>
            <c:bubble3D val="0"/>
            <c:extLst>
              <c:ext xmlns:c16="http://schemas.microsoft.com/office/drawing/2014/chart" uri="{C3380CC4-5D6E-409C-BE32-E72D297353CC}">
                <c16:uniqueId val="{00000015-591E-ED47-8B5D-3DF19F5E83AA}"/>
              </c:ext>
            </c:extLst>
          </c:dPt>
          <c:dPt>
            <c:idx val="7"/>
            <c:marker>
              <c:symbol val="diamond"/>
              <c:size val="9"/>
              <c:spPr>
                <a:solidFill>
                  <a:schemeClr val="bg2">
                    <a:lumMod val="75000"/>
                  </a:schemeClr>
                </a:solidFill>
                <a:ln w="9525">
                  <a:solidFill>
                    <a:schemeClr val="bg1"/>
                  </a:solidFill>
                </a:ln>
                <a:effectLst/>
              </c:spPr>
            </c:marker>
            <c:bubble3D val="0"/>
            <c:extLst>
              <c:ext xmlns:c16="http://schemas.microsoft.com/office/drawing/2014/chart" uri="{C3380CC4-5D6E-409C-BE32-E72D297353CC}">
                <c16:uniqueId val="{00000016-591E-ED47-8B5D-3DF19F5E83AA}"/>
              </c:ext>
            </c:extLst>
          </c:dPt>
          <c:dPt>
            <c:idx val="8"/>
            <c:marker>
              <c:symbol val="diamond"/>
              <c:size val="9"/>
              <c:spPr>
                <a:solidFill>
                  <a:schemeClr val="bg2">
                    <a:lumMod val="75000"/>
                  </a:schemeClr>
                </a:solidFill>
                <a:ln w="9525">
                  <a:solidFill>
                    <a:schemeClr val="bg1"/>
                  </a:solidFill>
                </a:ln>
                <a:effectLst/>
              </c:spPr>
            </c:marker>
            <c:bubble3D val="0"/>
            <c:extLst>
              <c:ext xmlns:c16="http://schemas.microsoft.com/office/drawing/2014/chart" uri="{C3380CC4-5D6E-409C-BE32-E72D297353CC}">
                <c16:uniqueId val="{00000017-591E-ED47-8B5D-3DF19F5E83AA}"/>
              </c:ext>
            </c:extLst>
          </c:dPt>
          <c:dPt>
            <c:idx val="9"/>
            <c:marker>
              <c:symbol val="diamond"/>
              <c:size val="9"/>
              <c:spPr>
                <a:solidFill>
                  <a:schemeClr val="bg2">
                    <a:lumMod val="75000"/>
                  </a:schemeClr>
                </a:solidFill>
                <a:ln w="9525">
                  <a:solidFill>
                    <a:schemeClr val="bg1"/>
                  </a:solidFill>
                </a:ln>
                <a:effectLst/>
              </c:spPr>
            </c:marker>
            <c:bubble3D val="0"/>
            <c:extLst>
              <c:ext xmlns:c16="http://schemas.microsoft.com/office/drawing/2014/chart" uri="{C3380CC4-5D6E-409C-BE32-E72D297353CC}">
                <c16:uniqueId val="{00000018-591E-ED47-8B5D-3DF19F5E83AA}"/>
              </c:ext>
            </c:extLst>
          </c:dPt>
          <c:dPt>
            <c:idx val="10"/>
            <c:marker>
              <c:symbol val="circle"/>
              <c:size val="8"/>
              <c:spPr>
                <a:solidFill>
                  <a:schemeClr val="bg2">
                    <a:lumMod val="75000"/>
                  </a:schemeClr>
                </a:solidFill>
                <a:ln w="9525">
                  <a:solidFill>
                    <a:schemeClr val="bg1"/>
                  </a:solidFill>
                </a:ln>
                <a:effectLst/>
              </c:spPr>
            </c:marker>
            <c:bubble3D val="0"/>
            <c:extLst>
              <c:ext xmlns:c16="http://schemas.microsoft.com/office/drawing/2014/chart" uri="{C3380CC4-5D6E-409C-BE32-E72D297353CC}">
                <c16:uniqueId val="{00000019-591E-ED47-8B5D-3DF19F5E83AA}"/>
              </c:ext>
            </c:extLst>
          </c:dPt>
          <c:dPt>
            <c:idx val="11"/>
            <c:marker>
              <c:symbol val="circle"/>
              <c:size val="8"/>
              <c:spPr>
                <a:solidFill>
                  <a:schemeClr val="bg2">
                    <a:lumMod val="75000"/>
                  </a:schemeClr>
                </a:solidFill>
                <a:ln w="9525">
                  <a:solidFill>
                    <a:schemeClr val="bg1"/>
                  </a:solidFill>
                </a:ln>
                <a:effectLst/>
              </c:spPr>
            </c:marker>
            <c:bubble3D val="0"/>
            <c:extLst>
              <c:ext xmlns:c16="http://schemas.microsoft.com/office/drawing/2014/chart" uri="{C3380CC4-5D6E-409C-BE32-E72D297353CC}">
                <c16:uniqueId val="{0000001A-591E-ED47-8B5D-3DF19F5E83AA}"/>
              </c:ext>
            </c:extLst>
          </c:dPt>
          <c:dPt>
            <c:idx val="12"/>
            <c:marker>
              <c:symbol val="star"/>
              <c:size val="12"/>
              <c:spPr>
                <a:solidFill>
                  <a:schemeClr val="bg2">
                    <a:lumMod val="75000"/>
                  </a:schemeClr>
                </a:solidFill>
                <a:ln w="9525">
                  <a:solidFill>
                    <a:schemeClr val="bg1"/>
                  </a:solidFill>
                </a:ln>
                <a:effectLst/>
              </c:spPr>
            </c:marker>
            <c:bubble3D val="0"/>
            <c:extLst>
              <c:ext xmlns:c16="http://schemas.microsoft.com/office/drawing/2014/chart" uri="{C3380CC4-5D6E-409C-BE32-E72D297353CC}">
                <c16:uniqueId val="{0000001B-591E-ED47-8B5D-3DF19F5E83AA}"/>
              </c:ext>
            </c:extLst>
          </c:dPt>
          <c:dPt>
            <c:idx val="13"/>
            <c:marker>
              <c:symbol val="star"/>
              <c:size val="12"/>
              <c:spPr>
                <a:solidFill>
                  <a:schemeClr val="bg2">
                    <a:lumMod val="75000"/>
                  </a:schemeClr>
                </a:solidFill>
                <a:ln w="9525">
                  <a:solidFill>
                    <a:schemeClr val="bg1"/>
                  </a:solidFill>
                </a:ln>
                <a:effectLst/>
              </c:spPr>
            </c:marker>
            <c:bubble3D val="0"/>
            <c:extLst>
              <c:ext xmlns:c16="http://schemas.microsoft.com/office/drawing/2014/chart" uri="{C3380CC4-5D6E-409C-BE32-E72D297353CC}">
                <c16:uniqueId val="{0000001C-591E-ED47-8B5D-3DF19F5E83AA}"/>
              </c:ext>
            </c:extLst>
          </c:dPt>
          <c:errBars>
            <c:errDir val="y"/>
            <c:errBarType val="both"/>
            <c:errValType val="cust"/>
            <c:noEndCap val="1"/>
            <c:plus>
              <c:numRef>
                <c:f>Sheet1!$AM$81:$AZ$81</c:f>
                <c:numCache>
                  <c:formatCode>General</c:formatCode>
                  <c:ptCount val="14"/>
                  <c:pt idx="0">
                    <c:v>1.8426118596525309E-3</c:v>
                  </c:pt>
                  <c:pt idx="1">
                    <c:v>2.5110566941690354E-3</c:v>
                  </c:pt>
                  <c:pt idx="2">
                    <c:v>2.4125452352231585E-3</c:v>
                  </c:pt>
                  <c:pt idx="3">
                    <c:v>1.8426118596525272E-3</c:v>
                  </c:pt>
                  <c:pt idx="4">
                    <c:v>4.5668744236431651E-3</c:v>
                  </c:pt>
                  <c:pt idx="5">
                    <c:v>1.2062726176115771E-3</c:v>
                  </c:pt>
                  <c:pt idx="6">
                    <c:v>4.8750927434588424E-3</c:v>
                  </c:pt>
                  <c:pt idx="7">
                    <c:v>1.8426118596525313E-3</c:v>
                  </c:pt>
                  <c:pt idx="8">
                    <c:v>5.2580204385291596E-3</c:v>
                  </c:pt>
                  <c:pt idx="9">
                    <c:v>2.0893254614823627E-3</c:v>
                  </c:pt>
                  <c:pt idx="10">
                    <c:v>1.392883640988242E-3</c:v>
                  </c:pt>
                  <c:pt idx="11">
                    <c:v>2.5110566941690406E-3</c:v>
                  </c:pt>
                  <c:pt idx="12">
                    <c:v>1.2898283017567708E-2</c:v>
                  </c:pt>
                  <c:pt idx="13">
                    <c:v>1.2062726176115812E-3</c:v>
                  </c:pt>
                </c:numCache>
              </c:numRef>
            </c:plus>
            <c:minus>
              <c:numRef>
                <c:f>Sheet1!$AM$81:$AZ$81</c:f>
                <c:numCache>
                  <c:formatCode>General</c:formatCode>
                  <c:ptCount val="14"/>
                  <c:pt idx="0">
                    <c:v>1.8426118596525309E-3</c:v>
                  </c:pt>
                  <c:pt idx="1">
                    <c:v>2.5110566941690354E-3</c:v>
                  </c:pt>
                  <c:pt idx="2">
                    <c:v>2.4125452352231585E-3</c:v>
                  </c:pt>
                  <c:pt idx="3">
                    <c:v>1.8426118596525272E-3</c:v>
                  </c:pt>
                  <c:pt idx="4">
                    <c:v>4.5668744236431651E-3</c:v>
                  </c:pt>
                  <c:pt idx="5">
                    <c:v>1.2062726176115771E-3</c:v>
                  </c:pt>
                  <c:pt idx="6">
                    <c:v>4.8750927434588424E-3</c:v>
                  </c:pt>
                  <c:pt idx="7">
                    <c:v>1.8426118596525313E-3</c:v>
                  </c:pt>
                  <c:pt idx="8">
                    <c:v>5.2580204385291596E-3</c:v>
                  </c:pt>
                  <c:pt idx="9">
                    <c:v>2.0893254614823627E-3</c:v>
                  </c:pt>
                  <c:pt idx="10">
                    <c:v>1.392883640988242E-3</c:v>
                  </c:pt>
                  <c:pt idx="11">
                    <c:v>2.5110566941690406E-3</c:v>
                  </c:pt>
                  <c:pt idx="12">
                    <c:v>1.2898283017567708E-2</c:v>
                  </c:pt>
                  <c:pt idx="13">
                    <c:v>1.2062726176115812E-3</c:v>
                  </c:pt>
                </c:numCache>
              </c:numRef>
            </c:minus>
            <c:spPr>
              <a:noFill/>
              <a:ln w="25400" cap="flat" cmpd="sng" algn="ctr">
                <a:solidFill>
                  <a:schemeClr val="tx1"/>
                </a:solidFill>
                <a:round/>
              </a:ln>
              <a:effectLst/>
            </c:spPr>
          </c:errBars>
          <c:cat>
            <c:numRef>
              <c:f>Sheet1!$AM$108:$AM$121</c:f>
              <c:numCache>
                <c:formatCode>General</c:formatCode>
                <c:ptCount val="14"/>
                <c:pt idx="0">
                  <c:v>4.5</c:v>
                </c:pt>
                <c:pt idx="1">
                  <c:v>5</c:v>
                </c:pt>
                <c:pt idx="2">
                  <c:v>5.5</c:v>
                </c:pt>
                <c:pt idx="3">
                  <c:v>6</c:v>
                </c:pt>
                <c:pt idx="4">
                  <c:v>6.5</c:v>
                </c:pt>
                <c:pt idx="5">
                  <c:v>7</c:v>
                </c:pt>
                <c:pt idx="6">
                  <c:v>7.5</c:v>
                </c:pt>
                <c:pt idx="7">
                  <c:v>8</c:v>
                </c:pt>
                <c:pt idx="8">
                  <c:v>8.5</c:v>
                </c:pt>
                <c:pt idx="9">
                  <c:v>9</c:v>
                </c:pt>
                <c:pt idx="10">
                  <c:v>9.5</c:v>
                </c:pt>
                <c:pt idx="11">
                  <c:v>10</c:v>
                </c:pt>
                <c:pt idx="12">
                  <c:v>10.5</c:v>
                </c:pt>
                <c:pt idx="13">
                  <c:v>11</c:v>
                </c:pt>
              </c:numCache>
            </c:numRef>
          </c:cat>
          <c:val>
            <c:numRef>
              <c:f>Sheet1!$AO$108:$AO$121</c:f>
              <c:numCache>
                <c:formatCode>General</c:formatCode>
                <c:ptCount val="14"/>
                <c:pt idx="0">
                  <c:v>-1.5279453156413396E-3</c:v>
                </c:pt>
                <c:pt idx="1">
                  <c:v>-2.7342179332529182E-3</c:v>
                </c:pt>
                <c:pt idx="2">
                  <c:v>-3.1363088057901121E-3</c:v>
                </c:pt>
                <c:pt idx="3">
                  <c:v>-3.9404905508645003E-3</c:v>
                </c:pt>
                <c:pt idx="4">
                  <c:v>-2.3321270607157244E-3</c:v>
                </c:pt>
                <c:pt idx="5">
                  <c:v>-4.3425814234016929E-3</c:v>
                </c:pt>
                <c:pt idx="6">
                  <c:v>-3.2167269802975559E-4</c:v>
                </c:pt>
                <c:pt idx="7">
                  <c:v>-2.3321270607157274E-3</c:v>
                </c:pt>
                <c:pt idx="8">
                  <c:v>-7.2376357056695489E-4</c:v>
                </c:pt>
                <c:pt idx="9">
                  <c:v>-1.9300361881785333E-3</c:v>
                </c:pt>
                <c:pt idx="10">
                  <c:v>-3.5383996783273086E-3</c:v>
                </c:pt>
                <c:pt idx="11">
                  <c:v>-2.3321270607157274E-3</c:v>
                </c:pt>
                <c:pt idx="12">
                  <c:v>7.3180538801769163E-3</c:v>
                </c:pt>
                <c:pt idx="13">
                  <c:v>4.825090470446292E-4</c:v>
                </c:pt>
              </c:numCache>
            </c:numRef>
          </c:val>
          <c:smooth val="0"/>
          <c:extLst>
            <c:ext xmlns:c16="http://schemas.microsoft.com/office/drawing/2014/chart" uri="{C3380CC4-5D6E-409C-BE32-E72D297353CC}">
              <c16:uniqueId val="{0000001D-591E-ED47-8B5D-3DF19F5E83AA}"/>
            </c:ext>
          </c:extLst>
        </c:ser>
        <c:dLbls>
          <c:showLegendKey val="0"/>
          <c:showVal val="0"/>
          <c:showCatName val="0"/>
          <c:showSerName val="0"/>
          <c:showPercent val="0"/>
          <c:showBubbleSize val="0"/>
        </c:dLbls>
        <c:smooth val="0"/>
        <c:axId val="397996736"/>
        <c:axId val="398166656"/>
      </c:lineChart>
      <c:catAx>
        <c:axId val="397996736"/>
        <c:scaling>
          <c:orientation val="minMax"/>
        </c:scaling>
        <c:delete val="0"/>
        <c:axPos val="b"/>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500" b="0" i="0" u="none" strike="noStrike" kern="1200" baseline="0">
                    <a:solidFill>
                      <a:sysClr val="windowText" lastClr="000000">
                        <a:lumMod val="65000"/>
                        <a:lumOff val="35000"/>
                      </a:sysClr>
                    </a:solidFill>
                    <a:latin typeface="+mn-lt"/>
                    <a:ea typeface="+mn-ea"/>
                    <a:cs typeface="+mn-cs"/>
                  </a:defRPr>
                </a:pPr>
                <a:r>
                  <a:rPr lang="en-US" sz="2500" b="0" i="0" u="none" strike="noStrike" kern="1200" baseline="0" dirty="0">
                    <a:solidFill>
                      <a:sysClr val="windowText" lastClr="000000">
                        <a:lumMod val="65000"/>
                        <a:lumOff val="35000"/>
                      </a:sysClr>
                    </a:solidFill>
                    <a:latin typeface="Times New Roman" panose="02020603050405020304" pitchFamily="18" charset="0"/>
                    <a:cs typeface="Times New Roman" panose="02020603050405020304" pitchFamily="18" charset="0"/>
                  </a:rPr>
                  <a:t>pH</a:t>
                </a:r>
              </a:p>
            </c:rich>
          </c:tx>
          <c:layout>
            <c:manualLayout>
              <c:xMode val="edge"/>
              <c:yMode val="edge"/>
              <c:x val="0.54573095214839273"/>
              <c:y val="0.86896771984607679"/>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500" b="0" i="0" u="none" strike="noStrike" kern="1200" baseline="0">
                  <a:solidFill>
                    <a:sysClr val="windowText" lastClr="000000">
                      <a:lumMod val="65000"/>
                      <a:lumOff val="35000"/>
                    </a:sysClr>
                  </a:solidFill>
                  <a:latin typeface="+mn-lt"/>
                  <a:ea typeface="+mn-ea"/>
                  <a:cs typeface="+mn-cs"/>
                </a:defRPr>
              </a:pPr>
              <a:endParaRPr lang="en-US"/>
            </a:p>
          </c:txPr>
        </c:title>
        <c:numFmt formatCode="General" sourceLinked="1"/>
        <c:majorTickMark val="none"/>
        <c:minorTickMark val="in"/>
        <c:tickLblPos val="nextTo"/>
        <c:spPr>
          <a:noFill/>
          <a:ln w="9525" cap="flat" cmpd="sng" algn="ctr">
            <a:solidFill>
              <a:schemeClr val="tx1"/>
            </a:solidFill>
            <a:round/>
          </a:ln>
          <a:effectLst/>
        </c:spPr>
        <c:txPr>
          <a:bodyPr rot="-60000000" spcFirstLastPara="1" vertOverflow="ellipsis" vert="horz" wrap="square" anchor="ctr" anchorCtr="1"/>
          <a:lstStyle/>
          <a:p>
            <a:pPr>
              <a:defRPr sz="23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398166656"/>
        <c:crosses val="autoZero"/>
        <c:auto val="1"/>
        <c:lblAlgn val="ctr"/>
        <c:lblOffset val="100"/>
        <c:noMultiLvlLbl val="0"/>
      </c:catAx>
      <c:valAx>
        <c:axId val="398166656"/>
        <c:scaling>
          <c:orientation val="minMax"/>
          <c:min val="0"/>
        </c:scaling>
        <c:delete val="0"/>
        <c:axPos val="l"/>
        <c:title>
          <c:tx>
            <c:rich>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lumMod val="65000"/>
                        <a:lumOff val="35000"/>
                      </a:sysClr>
                    </a:solidFill>
                    <a:latin typeface="+mn-lt"/>
                    <a:ea typeface="+mn-ea"/>
                    <a:cs typeface="+mn-cs"/>
                  </a:defRPr>
                </a:pPr>
                <a:r>
                  <a:rPr lang="en-US" sz="2500" b="0" i="0" u="none" strike="noStrike" kern="1200" baseline="0" dirty="0">
                    <a:solidFill>
                      <a:sysClr val="windowText" lastClr="000000">
                        <a:lumMod val="65000"/>
                        <a:lumOff val="35000"/>
                      </a:sysClr>
                    </a:solidFill>
                    <a:latin typeface="Times New Roman" panose="02020603050405020304" pitchFamily="18" charset="0"/>
                    <a:cs typeface="Times New Roman" panose="02020603050405020304" pitchFamily="18" charset="0"/>
                  </a:rPr>
                  <a:t>Reducing Sugars (</a:t>
                </a:r>
                <a:r>
                  <a:rPr lang="el-GR" sz="2500" b="0" i="0" u="none" strike="noStrike" kern="1200" baseline="0" dirty="0">
                    <a:solidFill>
                      <a:sysClr val="windowText" lastClr="000000">
                        <a:lumMod val="65000"/>
                        <a:lumOff val="35000"/>
                      </a:sysClr>
                    </a:solidFill>
                    <a:latin typeface="Times New Roman" panose="02020603050405020304" pitchFamily="18" charset="0"/>
                    <a:cs typeface="Times New Roman" panose="02020603050405020304" pitchFamily="18" charset="0"/>
                  </a:rPr>
                  <a:t>μ</a:t>
                </a:r>
                <a:r>
                  <a:rPr lang="en-US" sz="2500" b="0" i="0" u="none" strike="noStrike" kern="1200" baseline="0" dirty="0">
                    <a:solidFill>
                      <a:sysClr val="windowText" lastClr="000000">
                        <a:lumMod val="65000"/>
                        <a:lumOff val="35000"/>
                      </a:sysClr>
                    </a:solidFill>
                    <a:latin typeface="Times New Roman" panose="02020603050405020304" pitchFamily="18" charset="0"/>
                    <a:cs typeface="Times New Roman" panose="02020603050405020304" pitchFamily="18" charset="0"/>
                  </a:rPr>
                  <a:t>mol) </a:t>
                </a:r>
              </a:p>
            </c:rich>
          </c:tx>
          <c:layout>
            <c:manualLayout>
              <c:xMode val="edge"/>
              <c:yMode val="edge"/>
              <c:x val="8.1535380244159242E-3"/>
              <c:y val="0.21118193879926733"/>
            </c:manualLayout>
          </c:layout>
          <c:overlay val="0"/>
          <c:spPr>
            <a:noFill/>
            <a:ln>
              <a:noFill/>
            </a:ln>
            <a:effectLst/>
          </c:spPr>
          <c:txPr>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lumMod val="65000"/>
                      <a:lumOff val="35000"/>
                    </a:sys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5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397996736"/>
        <c:crosses val="autoZero"/>
        <c:crossBetween val="between"/>
      </c:valAx>
      <c:spPr>
        <a:noFill/>
        <a:ln w="12700">
          <a:solidFill>
            <a:schemeClr val="tx1"/>
          </a:solidFill>
        </a:ln>
        <a:effectLst/>
      </c:spPr>
    </c:plotArea>
    <c:legend>
      <c:legendPos val="b"/>
      <c:layout>
        <c:manualLayout>
          <c:xMode val="edge"/>
          <c:yMode val="edge"/>
          <c:x val="8.607223745509511E-2"/>
          <c:y val="0.92345245780900198"/>
          <c:w val="0.83395265603975333"/>
          <c:h val="4.8193673944166071E-2"/>
        </c:manualLayout>
      </c:layout>
      <c:overlay val="0"/>
      <c:spPr>
        <a:noFill/>
        <a:ln>
          <a:noFill/>
        </a:ln>
        <a:effectLst/>
      </c:spPr>
      <c:txPr>
        <a:bodyPr rot="0" spcFirstLastPara="1" vertOverflow="ellipsis" vert="horz" wrap="square" anchor="ctr" anchorCtr="1"/>
        <a:lstStyle/>
        <a:p>
          <a:pPr>
            <a:defRPr sz="27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lumMod val="95000"/>
      </a:schemeClr>
    </a:solidFill>
    <a:ln w="222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Sheet1!$N$216</c:f>
              <c:strCache>
                <c:ptCount val="1"/>
                <c:pt idx="0">
                  <c:v>Fsa11540Glu</c:v>
                </c:pt>
              </c:strCache>
            </c:strRef>
          </c:tx>
          <c:spPr>
            <a:ln w="50800" cap="rnd">
              <a:solidFill>
                <a:srgbClr val="1F5AC7"/>
              </a:solidFill>
              <a:round/>
            </a:ln>
            <a:effectLst/>
          </c:spPr>
          <c:marker>
            <c:symbol val="diamond"/>
            <c:size val="14"/>
            <c:spPr>
              <a:solidFill>
                <a:schemeClr val="tx2">
                  <a:lumMod val="50000"/>
                  <a:lumOff val="50000"/>
                </a:schemeClr>
              </a:solidFill>
              <a:ln w="9525">
                <a:solidFill>
                  <a:schemeClr val="bg1"/>
                </a:solidFill>
              </a:ln>
              <a:effectLst/>
            </c:spPr>
          </c:marker>
          <c:dLbls>
            <c:dLbl>
              <c:idx val="0"/>
              <c:tx>
                <c:rich>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r>
                      <a:rPr lang="en-US" sz="2000">
                        <a:latin typeface="Times New Roman" panose="02020603050405020304" pitchFamily="18" charset="0"/>
                        <a:cs typeface="Times New Roman" panose="02020603050405020304" pitchFamily="18" charset="0"/>
                      </a:rPr>
                      <a:t>a</a:t>
                    </a:r>
                  </a:p>
                </c:rich>
              </c:tx>
              <c:spPr>
                <a:noFill/>
                <a:ln>
                  <a:noFill/>
                </a:ln>
                <a:effectLst/>
              </c:spPr>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E5-A341-98B6-9B5327843FD0}"/>
                </c:ext>
              </c:extLst>
            </c:dLbl>
            <c:dLbl>
              <c:idx val="1"/>
              <c:layout>
                <c:manualLayout>
                  <c:x val="-2.9397508505392172E-2"/>
                  <c:y val="-0.11756091699275371"/>
                </c:manualLayout>
              </c:layout>
              <c:tx>
                <c:rich>
                  <a:bodyPr rot="0" spcFirstLastPara="1" vertOverflow="ellipsis" vert="horz" wrap="square" lIns="38100" tIns="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r>
                      <a:rPr lang="en-US" sz="2000">
                        <a:latin typeface="Times New Roman" panose="02020603050405020304" pitchFamily="18" charset="0"/>
                        <a:cs typeface="Times New Roman" panose="02020603050405020304" pitchFamily="18" charset="0"/>
                      </a:rPr>
                      <a:t>a</a:t>
                    </a:r>
                  </a:p>
                </c:rich>
              </c:tx>
              <c:spPr>
                <a:noFill/>
                <a:ln>
                  <a:noFill/>
                </a:ln>
                <a:effectLst/>
              </c:sp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1-6CE5-A341-98B6-9B5327843FD0}"/>
                </c:ext>
              </c:extLst>
            </c:dLbl>
            <c:dLbl>
              <c:idx val="2"/>
              <c:layout>
                <c:manualLayout>
                  <c:x val="-2.7742875898639004E-2"/>
                  <c:y val="-4.3024665483633727E-2"/>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r>
                      <a:rPr lang="en-US" sz="2000" dirty="0">
                        <a:latin typeface="Times New Roman" panose="02020603050405020304" pitchFamily="18" charset="0"/>
                        <a:cs typeface="Times New Roman" panose="02020603050405020304" pitchFamily="18" charset="0"/>
                      </a:rPr>
                      <a:t>a</a:t>
                    </a:r>
                  </a:p>
                </c:rich>
              </c:tx>
              <c:spPr>
                <a:noFill/>
                <a:ln>
                  <a:noFill/>
                </a:ln>
                <a:effectLst/>
              </c:spPr>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6CE5-A341-98B6-9B5327843FD0}"/>
                </c:ext>
              </c:extLst>
            </c:dLbl>
            <c:dLbl>
              <c:idx val="3"/>
              <c:layout>
                <c:manualLayout>
                  <c:x val="-2.774314593252028E-2"/>
                  <c:y val="-4.5039701464066002E-2"/>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r>
                      <a:rPr lang="en-US" sz="2000">
                        <a:latin typeface="Times New Roman" panose="02020603050405020304" pitchFamily="18" charset="0"/>
                        <a:cs typeface="Times New Roman" panose="02020603050405020304" pitchFamily="18" charset="0"/>
                      </a:rPr>
                      <a:t>a</a:t>
                    </a:r>
                  </a:p>
                </c:rich>
              </c:tx>
              <c:spPr>
                <a:noFill/>
                <a:ln>
                  <a:noFill/>
                </a:ln>
                <a:effectLst/>
              </c:spPr>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6CE5-A341-98B6-9B5327843FD0}"/>
                </c:ext>
              </c:extLst>
            </c:dLbl>
            <c:dLbl>
              <c:idx val="4"/>
              <c:layout>
                <c:manualLayout>
                  <c:x val="-3.0589843107614711E-2"/>
                  <c:y val="-0.13432328675664076"/>
                </c:manualLayout>
              </c:layout>
              <c:tx>
                <c:rich>
                  <a:bodyPr rot="0" spcFirstLastPara="1" vertOverflow="ellipsis" vert="horz" wrap="square" lIns="38100" tIns="19050" rIns="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sz="2000">
                      <a:latin typeface="Times New Roman" panose="02020603050405020304" pitchFamily="18" charset="0"/>
                      <a:cs typeface="Times New Roman" panose="02020603050405020304" pitchFamily="18" charset="0"/>
                    </a:endParaRPr>
                  </a:p>
                  <a:p>
                    <a:pPr>
                      <a:defRPr sz="2000" b="0" i="0" u="none" strike="noStrike" kern="1200" baseline="0">
                        <a:solidFill>
                          <a:schemeClr val="tx1">
                            <a:lumMod val="75000"/>
                            <a:lumOff val="25000"/>
                          </a:schemeClr>
                        </a:solidFill>
                        <a:latin typeface="+mn-lt"/>
                        <a:ea typeface="+mn-ea"/>
                        <a:cs typeface="+mn-cs"/>
                      </a:defRPr>
                    </a:pPr>
                    <a:r>
                      <a:rPr lang="en-US" sz="2000">
                        <a:latin typeface="Times New Roman" panose="02020603050405020304" pitchFamily="18" charset="0"/>
                        <a:cs typeface="Times New Roman" panose="02020603050405020304" pitchFamily="18" charset="0"/>
                      </a:rPr>
                      <a:t>a</a:t>
                    </a:r>
                  </a:p>
                </c:rich>
              </c:tx>
              <c:spPr>
                <a:noFill/>
                <a:ln>
                  <a:noFill/>
                </a:ln>
                <a:effectLst/>
              </c:sp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4-6CE5-A341-98B6-9B5327843FD0}"/>
                </c:ext>
              </c:extLst>
            </c:dLbl>
            <c:dLbl>
              <c:idx val="5"/>
              <c:layout>
                <c:manualLayout>
                  <c:x val="-2.4006012034330074E-2"/>
                  <c:y val="-7.8127549189153836E-2"/>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r>
                      <a:rPr lang="en-US" sz="2000">
                        <a:latin typeface="Times New Roman" panose="02020603050405020304" pitchFamily="18" charset="0"/>
                        <a:cs typeface="Times New Roman" panose="02020603050405020304" pitchFamily="18" charset="0"/>
                      </a:rPr>
                      <a:t>*</a:t>
                    </a:r>
                  </a:p>
                  <a:p>
                    <a:pPr>
                      <a:defRPr sz="2000" b="0" i="0" u="none" strike="noStrike" kern="1200" baseline="0">
                        <a:solidFill>
                          <a:schemeClr val="tx1">
                            <a:lumMod val="75000"/>
                            <a:lumOff val="25000"/>
                          </a:schemeClr>
                        </a:solidFill>
                        <a:latin typeface="+mn-lt"/>
                        <a:ea typeface="+mn-ea"/>
                        <a:cs typeface="+mn-cs"/>
                      </a:defRPr>
                    </a:pPr>
                    <a:r>
                      <a:rPr lang="en-US" sz="2000">
                        <a:latin typeface="Times New Roman" panose="02020603050405020304" pitchFamily="18" charset="0"/>
                        <a:cs typeface="Times New Roman" panose="02020603050405020304" pitchFamily="18" charset="0"/>
                      </a:rPr>
                      <a:t>b</a:t>
                    </a:r>
                  </a:p>
                </c:rich>
              </c:tx>
              <c:spPr>
                <a:noFill/>
                <a:ln>
                  <a:noFill/>
                </a:ln>
                <a:effectLst/>
              </c:spPr>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6CE5-A341-98B6-9B5327843FD0}"/>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Dir val="y"/>
            <c:errBarType val="both"/>
            <c:errValType val="cust"/>
            <c:noEndCap val="1"/>
            <c:plus>
              <c:numRef>
                <c:f>Sheet1!$P$209:$P$214</c:f>
                <c:numCache>
                  <c:formatCode>General</c:formatCode>
                  <c:ptCount val="6"/>
                  <c:pt idx="0">
                    <c:v>1.371831291454121E-2</c:v>
                  </c:pt>
                  <c:pt idx="1">
                    <c:v>5.0772120108385985E-2</c:v>
                  </c:pt>
                  <c:pt idx="2">
                    <c:v>8.2783263900287167E-3</c:v>
                  </c:pt>
                  <c:pt idx="3">
                    <c:v>1.2605587078920901E-2</c:v>
                  </c:pt>
                  <c:pt idx="4">
                    <c:v>4.8379609016777625E-2</c:v>
                  </c:pt>
                  <c:pt idx="5">
                    <c:v>1.1348015083827974E-2</c:v>
                  </c:pt>
                </c:numCache>
              </c:numRef>
            </c:plus>
            <c:minus>
              <c:numRef>
                <c:f>Sheet1!$P$209:$P$214</c:f>
                <c:numCache>
                  <c:formatCode>General</c:formatCode>
                  <c:ptCount val="6"/>
                  <c:pt idx="0">
                    <c:v>1.371831291454121E-2</c:v>
                  </c:pt>
                  <c:pt idx="1">
                    <c:v>5.0772120108385985E-2</c:v>
                  </c:pt>
                  <c:pt idx="2">
                    <c:v>8.2783263900287167E-3</c:v>
                  </c:pt>
                  <c:pt idx="3">
                    <c:v>1.2605587078920901E-2</c:v>
                  </c:pt>
                  <c:pt idx="4">
                    <c:v>4.8379609016777625E-2</c:v>
                  </c:pt>
                  <c:pt idx="5">
                    <c:v>1.1348015083827974E-2</c:v>
                  </c:pt>
                </c:numCache>
              </c:numRef>
            </c:minus>
            <c:spPr>
              <a:noFill/>
              <a:ln w="25400" cap="flat" cmpd="sng" algn="ctr">
                <a:solidFill>
                  <a:schemeClr val="tx1"/>
                </a:solidFill>
                <a:round/>
              </a:ln>
              <a:effectLst/>
            </c:spPr>
          </c:errBars>
          <c:cat>
            <c:strRef>
              <c:f>Sheet1!$M$217:$M$222</c:f>
              <c:strCache>
                <c:ptCount val="6"/>
                <c:pt idx="0">
                  <c:v>Untreated</c:v>
                </c:pt>
                <c:pt idx="1">
                  <c:v>60</c:v>
                </c:pt>
                <c:pt idx="2">
                  <c:v>70</c:v>
                </c:pt>
                <c:pt idx="3">
                  <c:v>80</c:v>
                </c:pt>
                <c:pt idx="4">
                  <c:v>90</c:v>
                </c:pt>
                <c:pt idx="5">
                  <c:v>100</c:v>
                </c:pt>
              </c:strCache>
            </c:strRef>
          </c:cat>
          <c:val>
            <c:numRef>
              <c:f>Sheet1!$N$217:$N$222</c:f>
              <c:numCache>
                <c:formatCode>General</c:formatCode>
                <c:ptCount val="6"/>
                <c:pt idx="0">
                  <c:v>0.32175311620426211</c:v>
                </c:pt>
                <c:pt idx="1">
                  <c:v>0.29941379828648729</c:v>
                </c:pt>
                <c:pt idx="2">
                  <c:v>0.34550829199859701</c:v>
                </c:pt>
                <c:pt idx="3">
                  <c:v>0.299914825392054</c:v>
                </c:pt>
                <c:pt idx="4">
                  <c:v>0.30993536750338202</c:v>
                </c:pt>
                <c:pt idx="5">
                  <c:v>1.83375920637306E-2</c:v>
                </c:pt>
              </c:numCache>
            </c:numRef>
          </c:val>
          <c:smooth val="0"/>
          <c:extLst>
            <c:ext xmlns:c16="http://schemas.microsoft.com/office/drawing/2014/chart" uri="{C3380CC4-5D6E-409C-BE32-E72D297353CC}">
              <c16:uniqueId val="{00000006-6CE5-A341-98B6-9B5327843FD0}"/>
            </c:ext>
          </c:extLst>
        </c:ser>
        <c:ser>
          <c:idx val="1"/>
          <c:order val="1"/>
          <c:tx>
            <c:strRef>
              <c:f>Sheet1!$O$216</c:f>
              <c:strCache>
                <c:ptCount val="1"/>
                <c:pt idx="0">
                  <c:v>Empty Vector Control</c:v>
                </c:pt>
              </c:strCache>
            </c:strRef>
          </c:tx>
          <c:spPr>
            <a:ln w="50800" cap="rnd">
              <a:solidFill>
                <a:schemeClr val="bg2">
                  <a:lumMod val="75000"/>
                </a:schemeClr>
              </a:solidFill>
              <a:round/>
            </a:ln>
            <a:effectLst/>
          </c:spPr>
          <c:marker>
            <c:symbol val="diamond"/>
            <c:size val="14"/>
            <c:spPr>
              <a:solidFill>
                <a:schemeClr val="bg2">
                  <a:lumMod val="75000"/>
                </a:schemeClr>
              </a:solidFill>
              <a:ln w="9525">
                <a:solidFill>
                  <a:schemeClr val="bg1"/>
                </a:solidFill>
              </a:ln>
              <a:effectLst/>
            </c:spPr>
          </c:marker>
          <c:errBars>
            <c:errDir val="y"/>
            <c:errBarType val="both"/>
            <c:errValType val="cust"/>
            <c:noEndCap val="1"/>
            <c:plus>
              <c:numRef>
                <c:f>Sheet1!$V$209:$V$214</c:f>
                <c:numCache>
                  <c:formatCode>General</c:formatCode>
                  <c:ptCount val="6"/>
                  <c:pt idx="0">
                    <c:v>7.3374698797324667E-3</c:v>
                  </c:pt>
                  <c:pt idx="1">
                    <c:v>9.7796589488166486E-3</c:v>
                  </c:pt>
                  <c:pt idx="2">
                    <c:v>4.8317304278736152E-3</c:v>
                  </c:pt>
                  <c:pt idx="3">
                    <c:v>6.0746308196713995E-3</c:v>
                  </c:pt>
                  <c:pt idx="4">
                    <c:v>9.0601439551205604E-3</c:v>
                  </c:pt>
                  <c:pt idx="5">
                    <c:v>3.0061626333984705E-3</c:v>
                  </c:pt>
                </c:numCache>
              </c:numRef>
            </c:plus>
            <c:minus>
              <c:numRef>
                <c:f>Sheet1!$V$209:$V$214</c:f>
                <c:numCache>
                  <c:formatCode>General</c:formatCode>
                  <c:ptCount val="6"/>
                  <c:pt idx="0">
                    <c:v>7.3374698797324667E-3</c:v>
                  </c:pt>
                  <c:pt idx="1">
                    <c:v>9.7796589488166486E-3</c:v>
                  </c:pt>
                  <c:pt idx="2">
                    <c:v>4.8317304278736152E-3</c:v>
                  </c:pt>
                  <c:pt idx="3">
                    <c:v>6.0746308196713995E-3</c:v>
                  </c:pt>
                  <c:pt idx="4">
                    <c:v>9.0601439551205604E-3</c:v>
                  </c:pt>
                  <c:pt idx="5">
                    <c:v>3.0061626333984705E-3</c:v>
                  </c:pt>
                </c:numCache>
              </c:numRef>
            </c:minus>
            <c:spPr>
              <a:noFill/>
              <a:ln w="15875" cap="flat" cmpd="sng" algn="ctr">
                <a:solidFill>
                  <a:schemeClr val="tx1"/>
                </a:solidFill>
                <a:round/>
              </a:ln>
              <a:effectLst/>
            </c:spPr>
          </c:errBars>
          <c:cat>
            <c:strRef>
              <c:f>Sheet1!$M$217:$M$222</c:f>
              <c:strCache>
                <c:ptCount val="6"/>
                <c:pt idx="0">
                  <c:v>Untreated</c:v>
                </c:pt>
                <c:pt idx="1">
                  <c:v>60</c:v>
                </c:pt>
                <c:pt idx="2">
                  <c:v>70</c:v>
                </c:pt>
                <c:pt idx="3">
                  <c:v>80</c:v>
                </c:pt>
                <c:pt idx="4">
                  <c:v>90</c:v>
                </c:pt>
                <c:pt idx="5">
                  <c:v>100</c:v>
                </c:pt>
              </c:strCache>
            </c:strRef>
          </c:cat>
          <c:val>
            <c:numRef>
              <c:f>Sheet1!$O$217:$O$222</c:f>
              <c:numCache>
                <c:formatCode>General</c:formatCode>
                <c:ptCount val="6"/>
                <c:pt idx="0">
                  <c:v>1.2545235223160431E-2</c:v>
                </c:pt>
                <c:pt idx="1">
                  <c:v>2.0341700485996293E-2</c:v>
                </c:pt>
                <c:pt idx="2">
                  <c:v>2.1844781802695529E-2</c:v>
                </c:pt>
                <c:pt idx="3">
                  <c:v>1.4329375219199353E-2</c:v>
                </c:pt>
                <c:pt idx="4">
                  <c:v>1.883861916929706E-2</c:v>
                </c:pt>
                <c:pt idx="5">
                  <c:v>2.7356079963926052E-2</c:v>
                </c:pt>
              </c:numCache>
            </c:numRef>
          </c:val>
          <c:smooth val="0"/>
          <c:extLst>
            <c:ext xmlns:c16="http://schemas.microsoft.com/office/drawing/2014/chart" uri="{C3380CC4-5D6E-409C-BE32-E72D297353CC}">
              <c16:uniqueId val="{00000007-6CE5-A341-98B6-9B5327843FD0}"/>
            </c:ext>
          </c:extLst>
        </c:ser>
        <c:dLbls>
          <c:showLegendKey val="0"/>
          <c:showVal val="0"/>
          <c:showCatName val="0"/>
          <c:showSerName val="0"/>
          <c:showPercent val="0"/>
          <c:showBubbleSize val="0"/>
        </c:dLbls>
        <c:marker val="1"/>
        <c:smooth val="0"/>
        <c:axId val="97341776"/>
        <c:axId val="336073024"/>
      </c:lineChart>
      <c:catAx>
        <c:axId val="97341776"/>
        <c:scaling>
          <c:orientation val="minMax"/>
        </c:scaling>
        <c:delete val="0"/>
        <c:axPos val="b"/>
        <c:title>
          <c:tx>
            <c:rich>
              <a:bodyPr rot="0" spcFirstLastPara="1" vertOverflow="ellipsis" vert="horz" wrap="square" anchor="ctr" anchorCtr="1"/>
              <a:lstStyle/>
              <a:p>
                <a:pPr>
                  <a:defRPr sz="2500" b="0" i="0" u="none" strike="noStrike" kern="1200" baseline="0">
                    <a:solidFill>
                      <a:schemeClr val="tx1">
                        <a:lumMod val="65000"/>
                        <a:lumOff val="35000"/>
                      </a:schemeClr>
                    </a:solidFill>
                    <a:latin typeface="+mn-lt"/>
                    <a:ea typeface="+mn-ea"/>
                    <a:cs typeface="+mn-cs"/>
                  </a:defRPr>
                </a:pPr>
                <a:r>
                  <a:rPr lang="en-US" sz="2500">
                    <a:latin typeface="Times New Roman" panose="02020603050405020304" pitchFamily="18" charset="0"/>
                    <a:cs typeface="Times New Roman" panose="02020603050405020304" pitchFamily="18" charset="0"/>
                  </a:rPr>
                  <a:t>Temperatur</a:t>
                </a:r>
                <a:r>
                  <a:rPr lang="en-US" sz="2500" baseline="0">
                    <a:latin typeface="Times New Roman" panose="02020603050405020304" pitchFamily="18" charset="0"/>
                    <a:cs typeface="Times New Roman" panose="02020603050405020304" pitchFamily="18" charset="0"/>
                  </a:rPr>
                  <a:t>e (ºC)</a:t>
                </a:r>
                <a:endParaRPr lang="en-US" sz="2500">
                  <a:latin typeface="Times New Roman" panose="02020603050405020304" pitchFamily="18" charset="0"/>
                  <a:cs typeface="Times New Roman" panose="02020603050405020304" pitchFamily="18" charset="0"/>
                </a:endParaRPr>
              </a:p>
            </c:rich>
          </c:tx>
          <c:overlay val="0"/>
          <c:spPr>
            <a:noFill/>
            <a:ln>
              <a:noFill/>
            </a:ln>
            <a:effectLst/>
          </c:sp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336073024"/>
        <c:crosses val="autoZero"/>
        <c:auto val="1"/>
        <c:lblAlgn val="ctr"/>
        <c:lblOffset val="100"/>
        <c:noMultiLvlLbl val="0"/>
      </c:catAx>
      <c:valAx>
        <c:axId val="336073024"/>
        <c:scaling>
          <c:orientation val="minMax"/>
        </c:scaling>
        <c:delete val="0"/>
        <c:axPos val="l"/>
        <c:title>
          <c:tx>
            <c:rich>
              <a:bodyPr rot="-5400000" spcFirstLastPara="1" vertOverflow="ellipsis" vert="horz" wrap="square" anchor="ctr" anchorCtr="1"/>
              <a:lstStyle/>
              <a:p>
                <a:pPr>
                  <a:defRPr sz="2500" b="0" i="0" u="none" strike="noStrike" kern="1200" baseline="0">
                    <a:solidFill>
                      <a:schemeClr val="tx1">
                        <a:lumMod val="65000"/>
                        <a:lumOff val="35000"/>
                      </a:schemeClr>
                    </a:solidFill>
                    <a:latin typeface="+mn-lt"/>
                    <a:ea typeface="+mn-ea"/>
                    <a:cs typeface="+mn-cs"/>
                  </a:defRPr>
                </a:pPr>
                <a:r>
                  <a:rPr lang="en-US" sz="2500" b="0" i="0" u="none" strike="noStrike" kern="1200" baseline="0" dirty="0">
                    <a:solidFill>
                      <a:sysClr val="windowText" lastClr="000000">
                        <a:lumMod val="65000"/>
                        <a:lumOff val="35000"/>
                      </a:sysClr>
                    </a:solidFill>
                    <a:latin typeface="Times New Roman" panose="02020603050405020304" pitchFamily="18" charset="0"/>
                    <a:cs typeface="Times New Roman" panose="02020603050405020304" pitchFamily="18" charset="0"/>
                  </a:rPr>
                  <a:t>Reducing Sugars (</a:t>
                </a:r>
                <a:r>
                  <a:rPr lang="el-GR" sz="2500" b="0" i="0" u="none" strike="noStrike" kern="1200" baseline="0" dirty="0">
                    <a:solidFill>
                      <a:sysClr val="windowText" lastClr="000000">
                        <a:lumMod val="65000"/>
                        <a:lumOff val="35000"/>
                      </a:sysClr>
                    </a:solidFill>
                    <a:latin typeface="Times New Roman" panose="02020603050405020304" pitchFamily="18" charset="0"/>
                    <a:cs typeface="Times New Roman" panose="02020603050405020304" pitchFamily="18" charset="0"/>
                  </a:rPr>
                  <a:t>μ</a:t>
                </a:r>
                <a:r>
                  <a:rPr lang="en-US" sz="2500" b="0" i="0" u="none" strike="noStrike" kern="1200" baseline="0" dirty="0">
                    <a:solidFill>
                      <a:sysClr val="windowText" lastClr="000000">
                        <a:lumMod val="65000"/>
                        <a:lumOff val="35000"/>
                      </a:sysClr>
                    </a:solidFill>
                    <a:latin typeface="Times New Roman" panose="02020603050405020304" pitchFamily="18" charset="0"/>
                    <a:cs typeface="Times New Roman" panose="02020603050405020304" pitchFamily="18" charset="0"/>
                  </a:rPr>
                  <a:t>mol)</a:t>
                </a:r>
                <a:endParaRPr lang="en-US" sz="2500" dirty="0"/>
              </a:p>
            </c:rich>
          </c:tx>
          <c:layout>
            <c:manualLayout>
              <c:xMode val="edge"/>
              <c:yMode val="edge"/>
              <c:x val="7.2440639126991283E-3"/>
              <c:y val="0.2091011229609624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5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97341776"/>
        <c:crosses val="autoZero"/>
        <c:crossBetween val="between"/>
      </c:valAx>
      <c:spPr>
        <a:noFill/>
        <a:ln>
          <a:solidFill>
            <a:schemeClr val="tx1"/>
          </a:solidFill>
        </a:ln>
        <a:effectLst/>
      </c:spPr>
    </c:plotArea>
    <c:legend>
      <c:legendPos val="b"/>
      <c:layout>
        <c:manualLayout>
          <c:xMode val="edge"/>
          <c:yMode val="edge"/>
          <c:x val="9.399433846964779E-2"/>
          <c:y val="0.93345110325769121"/>
          <c:w val="0.8360173350950344"/>
          <c:h val="6.6548896742308822E-2"/>
        </c:manualLayout>
      </c:layout>
      <c:overlay val="0"/>
      <c:spPr>
        <a:noFill/>
        <a:ln>
          <a:noFill/>
        </a:ln>
        <a:effectLst/>
      </c:spPr>
      <c:txPr>
        <a:bodyPr rot="0" spcFirstLastPara="1" vertOverflow="ellipsis" vert="horz" wrap="square" anchor="ctr" anchorCtr="1"/>
        <a:lstStyle/>
        <a:p>
          <a:pPr>
            <a:defRPr sz="27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lumMod val="95000"/>
      </a:schemeClr>
    </a:solidFill>
    <a:ln w="19050" cap="flat" cmpd="sng" algn="ctr">
      <a:noFill/>
      <a:round/>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'[3B2 Data.xlsx]Sheet1'!$U$26</c:f>
              <c:strCache>
                <c:ptCount val="1"/>
                <c:pt idx="0">
                  <c:v>Fsa11540Glu</c:v>
                </c:pt>
              </c:strCache>
            </c:strRef>
          </c:tx>
          <c:spPr>
            <a:ln w="50800" cap="rnd">
              <a:solidFill>
                <a:srgbClr val="1F5AC7"/>
              </a:solidFill>
              <a:round/>
            </a:ln>
            <a:effectLst/>
          </c:spPr>
          <c:marker>
            <c:symbol val="diamond"/>
            <c:size val="14"/>
            <c:spPr>
              <a:solidFill>
                <a:schemeClr val="tx2">
                  <a:lumMod val="50000"/>
                  <a:lumOff val="50000"/>
                </a:schemeClr>
              </a:solidFill>
              <a:ln w="9525">
                <a:solidFill>
                  <a:schemeClr val="bg1"/>
                </a:solidFill>
              </a:ln>
              <a:effectLst/>
            </c:spPr>
          </c:marker>
          <c:dLbls>
            <c:dLbl>
              <c:idx val="0"/>
              <c:layout>
                <c:manualLayout>
                  <c:x val="-4.32713318810913E-2"/>
                  <c:y val="-5.7895772205084774E-2"/>
                </c:manualLayout>
              </c:layout>
              <c:tx>
                <c:rich>
                  <a:bodyPr/>
                  <a:lstStyle/>
                  <a:p>
                    <a:r>
                      <a:rPr lang="en-US" sz="2000" dirty="0" err="1">
                        <a:latin typeface="Times New Roman" panose="02020603050405020304" pitchFamily="18" charset="0"/>
                        <a:cs typeface="Times New Roman" panose="02020603050405020304" pitchFamily="18" charset="0"/>
                      </a:rPr>
                      <a:t>a,b</a:t>
                    </a:r>
                    <a:endParaRPr lang="en-US" sz="2000" dirty="0">
                      <a:latin typeface="Times New Roman" panose="02020603050405020304" pitchFamily="18" charset="0"/>
                      <a:cs typeface="Times New Roman" panose="02020603050405020304" pitchFamily="18" charset="0"/>
                    </a:endParaRP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3DC6-AE40-8471-9B8061401BDC}"/>
                </c:ext>
              </c:extLst>
            </c:dLbl>
            <c:dLbl>
              <c:idx val="1"/>
              <c:layout>
                <c:manualLayout>
                  <c:x val="-2.6841050822434001E-2"/>
                  <c:y val="-0.12485018611433921"/>
                </c:manualLayout>
              </c:layout>
              <c:tx>
                <c:rich>
                  <a:bodyPr rot="0" spcFirstLastPara="1" vertOverflow="ellipsis" vert="horz" wrap="square" lIns="36576"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r>
                      <a:rPr lang="en-US" sz="2000">
                        <a:latin typeface="Times New Roman" panose="02020603050405020304" pitchFamily="18" charset="0"/>
                        <a:cs typeface="Times New Roman" panose="02020603050405020304" pitchFamily="18" charset="0"/>
                      </a:rPr>
                      <a:t>a</a:t>
                    </a:r>
                  </a:p>
                </c:rich>
              </c:tx>
              <c:spPr>
                <a:noFill/>
                <a:ln>
                  <a:noFill/>
                </a:ln>
                <a:effectLst/>
              </c:sp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1-3DC6-AE40-8471-9B8061401BDC}"/>
                </c:ext>
              </c:extLst>
            </c:dLbl>
            <c:dLbl>
              <c:idx val="2"/>
              <c:layout>
                <c:manualLayout>
                  <c:x val="-2.8638285297634142E-2"/>
                  <c:y val="-5.8504126392092591E-2"/>
                </c:manualLayout>
              </c:layout>
              <c:tx>
                <c:rich>
                  <a:bodyPr rot="0" spcFirstLastPara="1" vertOverflow="ellipsis" vert="horz" wrap="square" lIns="36576"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r>
                      <a:rPr lang="en-US" sz="2000">
                        <a:latin typeface="Times New Roman" panose="02020603050405020304" pitchFamily="18" charset="0"/>
                        <a:cs typeface="Times New Roman" panose="02020603050405020304" pitchFamily="18" charset="0"/>
                      </a:rPr>
                      <a:t>a</a:t>
                    </a:r>
                  </a:p>
                </c:rich>
              </c:tx>
              <c:spPr>
                <a:noFill/>
                <a:ln>
                  <a:noFill/>
                </a:ln>
                <a:effectLst/>
              </c:sp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2-3DC6-AE40-8471-9B8061401BDC}"/>
                </c:ext>
              </c:extLst>
            </c:dLbl>
            <c:dLbl>
              <c:idx val="3"/>
              <c:layout>
                <c:manualLayout>
                  <c:x val="-2.9927725671171336E-2"/>
                  <c:y val="-5.9088322109580309E-2"/>
                </c:manualLayout>
              </c:layout>
              <c:tx>
                <c:rich>
                  <a:bodyPr rot="0" spcFirstLastPara="1" vertOverflow="ellipsis" vert="horz" wrap="square" lIns="36576"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r>
                      <a:rPr lang="en-US" sz="2000">
                        <a:latin typeface="Times New Roman" panose="02020603050405020304" pitchFamily="18" charset="0"/>
                        <a:cs typeface="Times New Roman" panose="02020603050405020304" pitchFamily="18" charset="0"/>
                      </a:rPr>
                      <a:t>a</a:t>
                    </a:r>
                  </a:p>
                </c:rich>
              </c:tx>
              <c:spPr>
                <a:noFill/>
                <a:ln>
                  <a:noFill/>
                </a:ln>
                <a:effectLst/>
              </c:sp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3-3DC6-AE40-8471-9B8061401BDC}"/>
                </c:ext>
              </c:extLst>
            </c:dLbl>
            <c:dLbl>
              <c:idx val="4"/>
              <c:layout>
                <c:manualLayout>
                  <c:x val="-3.488027494474838E-2"/>
                  <c:y val="-6.8926623511901097E-2"/>
                </c:manualLayout>
              </c:layout>
              <c:tx>
                <c:rich>
                  <a:bodyPr rot="0" spcFirstLastPara="1" vertOverflow="ellipsis" vert="horz" wrap="square" lIns="36576"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r>
                      <a:rPr lang="en-US" sz="2000">
                        <a:latin typeface="Times New Roman" panose="02020603050405020304" pitchFamily="18" charset="0"/>
                        <a:cs typeface="Times New Roman" panose="02020603050405020304" pitchFamily="18" charset="0"/>
                      </a:rPr>
                      <a:t>a,b</a:t>
                    </a:r>
                  </a:p>
                </c:rich>
              </c:tx>
              <c:spPr>
                <a:noFill/>
                <a:ln>
                  <a:noFill/>
                </a:ln>
                <a:effectLst/>
              </c:sp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4-3DC6-AE40-8471-9B8061401BDC}"/>
                </c:ext>
              </c:extLst>
            </c:dLbl>
            <c:dLbl>
              <c:idx val="5"/>
              <c:layout>
                <c:manualLayout>
                  <c:x val="-4.9539315915688609E-2"/>
                  <c:y val="-0.14471411694797368"/>
                </c:manualLayout>
              </c:layout>
              <c:tx>
                <c:rich>
                  <a:bodyPr rot="0" spcFirstLastPara="1" vertOverflow="ellipsis" vert="horz" wrap="square" lIns="36576" tIns="0" rIns="38100" bIns="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sz="2000">
                      <a:latin typeface="Times New Roman" panose="02020603050405020304" pitchFamily="18" charset="0"/>
                      <a:cs typeface="Times New Roman" panose="02020603050405020304" pitchFamily="18" charset="0"/>
                    </a:endParaRPr>
                  </a:p>
                  <a:p>
                    <a:pPr>
                      <a:defRPr sz="2000" b="0" i="0" u="none" strike="noStrike" kern="1200" baseline="0">
                        <a:solidFill>
                          <a:schemeClr val="tx1">
                            <a:lumMod val="75000"/>
                            <a:lumOff val="25000"/>
                          </a:schemeClr>
                        </a:solidFill>
                        <a:latin typeface="+mn-lt"/>
                        <a:ea typeface="+mn-ea"/>
                        <a:cs typeface="+mn-cs"/>
                      </a:defRPr>
                    </a:pPr>
                    <a:r>
                      <a:rPr lang="en-US" sz="2000">
                        <a:latin typeface="Times New Roman" panose="02020603050405020304" pitchFamily="18" charset="0"/>
                        <a:cs typeface="Times New Roman" panose="02020603050405020304" pitchFamily="18" charset="0"/>
                      </a:rPr>
                      <a:t>a,b</a:t>
                    </a:r>
                  </a:p>
                </c:rich>
              </c:tx>
              <c:spPr>
                <a:noFill/>
                <a:ln>
                  <a:noFill/>
                </a:ln>
                <a:effectLst/>
              </c:sp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5-3DC6-AE40-8471-9B8061401BDC}"/>
                </c:ext>
              </c:extLst>
            </c:dLbl>
            <c:dLbl>
              <c:idx val="6"/>
              <c:layout>
                <c:manualLayout>
                  <c:x val="-2.7873056003405807E-2"/>
                  <c:y val="-0.13015406828626719"/>
                </c:manualLayout>
              </c:layout>
              <c:tx>
                <c:rich>
                  <a:bodyPr rot="0" spcFirstLastPara="1" vertOverflow="ellipsis" vert="horz" wrap="square" lIns="36576"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r>
                      <a:rPr lang="en-US" sz="2000" dirty="0">
                        <a:latin typeface="Times New Roman" panose="02020603050405020304" pitchFamily="18" charset="0"/>
                        <a:cs typeface="Times New Roman" panose="02020603050405020304" pitchFamily="18" charset="0"/>
                      </a:rPr>
                      <a:t>c</a:t>
                    </a:r>
                  </a:p>
                </c:rich>
              </c:tx>
              <c:spPr>
                <a:noFill/>
                <a:ln>
                  <a:noFill/>
                </a:ln>
                <a:effectLst/>
              </c:sp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6-3DC6-AE40-8471-9B8061401BDC}"/>
                </c:ext>
              </c:extLst>
            </c:dLbl>
            <c:dLbl>
              <c:idx val="7"/>
              <c:layout>
                <c:manualLayout>
                  <c:x val="-5.6237973999157739E-2"/>
                  <c:y val="-7.1496483868848507E-2"/>
                </c:manualLayout>
              </c:layout>
              <c:tx>
                <c:rich>
                  <a:bodyPr rot="0" spcFirstLastPara="1" vertOverflow="ellipsis" vert="horz" wrap="square" lIns="36576" tIns="0" rIns="38100" bIns="0" anchor="ctr" anchorCtr="1">
                    <a:noAutofit/>
                  </a:bodyPr>
                  <a:lstStyle/>
                  <a:p>
                    <a:pPr>
                      <a:defRPr sz="2000" b="0" i="0" u="none" strike="noStrike" kern="1200" baseline="0">
                        <a:solidFill>
                          <a:schemeClr val="tx1">
                            <a:lumMod val="75000"/>
                            <a:lumOff val="25000"/>
                          </a:schemeClr>
                        </a:solidFill>
                        <a:latin typeface="+mn-lt"/>
                        <a:ea typeface="+mn-ea"/>
                        <a:cs typeface="+mn-cs"/>
                      </a:defRPr>
                    </a:pPr>
                    <a:endParaRPr lang="en-US" sz="2000">
                      <a:latin typeface="Times New Roman" panose="02020603050405020304" pitchFamily="18" charset="0"/>
                      <a:cs typeface="Times New Roman" panose="02020603050405020304" pitchFamily="18" charset="0"/>
                    </a:endParaRPr>
                  </a:p>
                  <a:p>
                    <a:pPr>
                      <a:defRPr sz="2000" b="0" i="0" u="none" strike="noStrike" kern="1200" baseline="0">
                        <a:solidFill>
                          <a:schemeClr val="tx1">
                            <a:lumMod val="75000"/>
                            <a:lumOff val="25000"/>
                          </a:schemeClr>
                        </a:solidFill>
                        <a:latin typeface="+mn-lt"/>
                        <a:ea typeface="+mn-ea"/>
                        <a:cs typeface="+mn-cs"/>
                      </a:defRPr>
                    </a:pPr>
                    <a:r>
                      <a:rPr lang="en-US" sz="2000">
                        <a:latin typeface="Times New Roman" panose="02020603050405020304" pitchFamily="18" charset="0"/>
                        <a:cs typeface="Times New Roman" panose="02020603050405020304" pitchFamily="18" charset="0"/>
                      </a:rPr>
                      <a:t>d</a:t>
                    </a:r>
                  </a:p>
                </c:rich>
              </c:tx>
              <c:spPr>
                <a:noFill/>
                <a:ln>
                  <a:noFill/>
                </a:ln>
                <a:effectLst/>
              </c:spPr>
              <c:dLblPos val="r"/>
              <c:showLegendKey val="0"/>
              <c:showVal val="1"/>
              <c:showCatName val="0"/>
              <c:showSerName val="0"/>
              <c:showPercent val="0"/>
              <c:showBubbleSize val="0"/>
              <c:extLst>
                <c:ext xmlns:c15="http://schemas.microsoft.com/office/drawing/2012/chart" uri="{CE6537A1-D6FC-4f65-9D91-7224C49458BB}">
                  <c15:layout>
                    <c:manualLayout>
                      <c:w val="7.1464729178453382E-2"/>
                      <c:h val="0.11458998378379051"/>
                    </c:manualLayout>
                  </c15:layout>
                  <c15:showDataLabelsRange val="0"/>
                </c:ext>
                <c:ext xmlns:c16="http://schemas.microsoft.com/office/drawing/2014/chart" uri="{C3380CC4-5D6E-409C-BE32-E72D297353CC}">
                  <c16:uniqueId val="{00000007-3DC6-AE40-8471-9B8061401BDC}"/>
                </c:ext>
              </c:extLst>
            </c:dLbl>
            <c:dLbl>
              <c:idx val="8"/>
              <c:layout>
                <c:manualLayout>
                  <c:x val="-3.538891820042752E-2"/>
                  <c:y val="-6.7512882425435045E-2"/>
                </c:manualLayout>
              </c:layout>
              <c:tx>
                <c:rich>
                  <a:bodyPr rot="0" spcFirstLastPara="1" vertOverflow="ellipsis" vert="horz" wrap="square" lIns="36576" tIns="0" rIns="38100" bIns="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sz="2000">
                      <a:latin typeface="Times New Roman" panose="02020603050405020304" pitchFamily="18" charset="0"/>
                      <a:cs typeface="Times New Roman" panose="02020603050405020304" pitchFamily="18" charset="0"/>
                    </a:endParaRPr>
                  </a:p>
                  <a:p>
                    <a:pPr>
                      <a:defRPr sz="2000" b="0" i="0" u="none" strike="noStrike" kern="1200" baseline="0">
                        <a:solidFill>
                          <a:schemeClr val="tx1">
                            <a:lumMod val="75000"/>
                            <a:lumOff val="25000"/>
                          </a:schemeClr>
                        </a:solidFill>
                        <a:latin typeface="+mn-lt"/>
                        <a:ea typeface="+mn-ea"/>
                        <a:cs typeface="+mn-cs"/>
                      </a:defRPr>
                    </a:pPr>
                    <a:r>
                      <a:rPr lang="en-US" sz="2000">
                        <a:latin typeface="Times New Roman" panose="02020603050405020304" pitchFamily="18" charset="0"/>
                        <a:cs typeface="Times New Roman" panose="02020603050405020304" pitchFamily="18" charset="0"/>
                      </a:rPr>
                      <a:t>c,d</a:t>
                    </a:r>
                  </a:p>
                </c:rich>
              </c:tx>
              <c:spPr>
                <a:noFill/>
                <a:ln>
                  <a:noFill/>
                </a:ln>
                <a:effectLst/>
              </c:sp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8-3DC6-AE40-8471-9B8061401BDC}"/>
                </c:ext>
              </c:extLst>
            </c:dLbl>
            <c:dLbl>
              <c:idx val="9"/>
              <c:layout>
                <c:manualLayout>
                  <c:x val="-2.8638285297634274E-2"/>
                  <c:y val="-0.10666842782955289"/>
                </c:manualLayout>
              </c:layout>
              <c:tx>
                <c:rich>
                  <a:bodyPr rot="0" spcFirstLastPara="1" vertOverflow="ellipsis" vert="horz" wrap="square" lIns="36576"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r>
                      <a:rPr lang="en-US" sz="2000">
                        <a:latin typeface="Times New Roman" panose="02020603050405020304" pitchFamily="18" charset="0"/>
                        <a:cs typeface="Times New Roman" panose="02020603050405020304" pitchFamily="18" charset="0"/>
                      </a:rPr>
                      <a:t>b,c</a:t>
                    </a:r>
                  </a:p>
                </c:rich>
              </c:tx>
              <c:spPr>
                <a:noFill/>
                <a:ln>
                  <a:noFill/>
                </a:ln>
                <a:effectLst/>
              </c:sp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9-3DC6-AE40-8471-9B8061401BDC}"/>
                </c:ext>
              </c:extLst>
            </c:dLbl>
            <c:spPr>
              <a:noFill/>
              <a:ln>
                <a:noFill/>
              </a:ln>
              <a:effectLst/>
            </c:spPr>
            <c:txPr>
              <a:bodyPr rot="0" spcFirstLastPara="1" vertOverflow="ellipsis" vert="horz" wrap="square" lIns="36576"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LeaderLines val="0"/>
              </c:ext>
            </c:extLst>
          </c:dLbls>
          <c:errBars>
            <c:errDir val="y"/>
            <c:errBarType val="both"/>
            <c:errValType val="cust"/>
            <c:noEndCap val="1"/>
            <c:plus>
              <c:numRef>
                <c:f>'[3B2 Data.xlsx]Sheet1'!$AO$25:$AO$35</c:f>
                <c:numCache>
                  <c:formatCode>General</c:formatCode>
                  <c:ptCount val="11"/>
                  <c:pt idx="0">
                    <c:v>1.2142878062357462E-2</c:v>
                  </c:pt>
                  <c:pt idx="1">
                    <c:v>3.4118541914911803E-3</c:v>
                  </c:pt>
                  <c:pt idx="2">
                    <c:v>2.5588906436183893E-3</c:v>
                  </c:pt>
                  <c:pt idx="3">
                    <c:v>1.7059270957455925E-3</c:v>
                  </c:pt>
                  <c:pt idx="4">
                    <c:v>7.6766719308551754E-3</c:v>
                  </c:pt>
                  <c:pt idx="5">
                    <c:v>5.7006219858294436E-3</c:v>
                  </c:pt>
                  <c:pt idx="6">
                    <c:v>4.8618922228749417E-2</c:v>
                  </c:pt>
                  <c:pt idx="7">
                    <c:v>1.371831291454121E-2</c:v>
                  </c:pt>
                  <c:pt idx="8">
                    <c:v>9.7501854869176605E-3</c:v>
                  </c:pt>
                  <c:pt idx="9">
                    <c:v>2.1324088696819885E-2</c:v>
                  </c:pt>
                  <c:pt idx="10">
                    <c:v>3.1914973595471522E-3</c:v>
                  </c:pt>
                </c:numCache>
              </c:numRef>
            </c:plus>
            <c:minus>
              <c:numRef>
                <c:f>'[3B2 Data.xlsx]Sheet1'!$AO$25:$AO$35</c:f>
                <c:numCache>
                  <c:formatCode>General</c:formatCode>
                  <c:ptCount val="11"/>
                  <c:pt idx="0">
                    <c:v>1.2142878062357462E-2</c:v>
                  </c:pt>
                  <c:pt idx="1">
                    <c:v>3.4118541914911803E-3</c:v>
                  </c:pt>
                  <c:pt idx="2">
                    <c:v>2.5588906436183893E-3</c:v>
                  </c:pt>
                  <c:pt idx="3">
                    <c:v>1.7059270957455925E-3</c:v>
                  </c:pt>
                  <c:pt idx="4">
                    <c:v>7.6766719308551754E-3</c:v>
                  </c:pt>
                  <c:pt idx="5">
                    <c:v>5.7006219858294436E-3</c:v>
                  </c:pt>
                  <c:pt idx="6">
                    <c:v>4.8618922228749417E-2</c:v>
                  </c:pt>
                  <c:pt idx="7">
                    <c:v>1.371831291454121E-2</c:v>
                  </c:pt>
                  <c:pt idx="8">
                    <c:v>9.7501854869176605E-3</c:v>
                  </c:pt>
                  <c:pt idx="9">
                    <c:v>2.1324088696819885E-2</c:v>
                  </c:pt>
                  <c:pt idx="10">
                    <c:v>3.1914973595471522E-3</c:v>
                  </c:pt>
                </c:numCache>
              </c:numRef>
            </c:minus>
            <c:spPr>
              <a:noFill/>
              <a:ln w="25400" cap="flat" cmpd="sng" algn="ctr">
                <a:solidFill>
                  <a:schemeClr val="tx1"/>
                </a:solidFill>
                <a:round/>
              </a:ln>
              <a:effectLst/>
            </c:spPr>
          </c:errBars>
          <c:cat>
            <c:numRef>
              <c:f>'[3B2 Data.xlsx]Sheet1'!$T$27:$T$36</c:f>
              <c:numCache>
                <c:formatCode>General</c:formatCode>
                <c:ptCount val="10"/>
                <c:pt idx="0">
                  <c:v>4</c:v>
                </c:pt>
                <c:pt idx="1">
                  <c:v>20</c:v>
                </c:pt>
                <c:pt idx="2">
                  <c:v>30</c:v>
                </c:pt>
                <c:pt idx="3">
                  <c:v>40</c:v>
                </c:pt>
                <c:pt idx="4">
                  <c:v>50</c:v>
                </c:pt>
                <c:pt idx="5">
                  <c:v>60</c:v>
                </c:pt>
                <c:pt idx="6">
                  <c:v>70</c:v>
                </c:pt>
                <c:pt idx="7">
                  <c:v>80</c:v>
                </c:pt>
                <c:pt idx="8">
                  <c:v>90</c:v>
                </c:pt>
                <c:pt idx="9">
                  <c:v>95</c:v>
                </c:pt>
              </c:numCache>
            </c:numRef>
          </c:cat>
          <c:val>
            <c:numRef>
              <c:f>'[3B2 Data.xlsx]Sheet1'!$U$27:$U$36</c:f>
              <c:numCache>
                <c:formatCode>General</c:formatCode>
                <c:ptCount val="10"/>
                <c:pt idx="0">
                  <c:v>2.74225975070366E-2</c:v>
                </c:pt>
                <c:pt idx="1">
                  <c:v>6.5138721351025303E-3</c:v>
                </c:pt>
                <c:pt idx="2">
                  <c:v>8.3232810615199004E-3</c:v>
                </c:pt>
                <c:pt idx="3">
                  <c:v>6.5138721351025277E-3</c:v>
                </c:pt>
                <c:pt idx="4">
                  <c:v>2.7623642943305181E-2</c:v>
                </c:pt>
                <c:pt idx="5">
                  <c:v>4.3104141535987128E-2</c:v>
                </c:pt>
                <c:pt idx="6">
                  <c:v>0.2519903498190591</c:v>
                </c:pt>
                <c:pt idx="7">
                  <c:v>0.32175311620426211</c:v>
                </c:pt>
                <c:pt idx="8">
                  <c:v>0.29320466425412145</c:v>
                </c:pt>
                <c:pt idx="9">
                  <c:v>0.13437876960193004</c:v>
                </c:pt>
              </c:numCache>
            </c:numRef>
          </c:val>
          <c:smooth val="0"/>
          <c:extLst>
            <c:ext xmlns:c16="http://schemas.microsoft.com/office/drawing/2014/chart" uri="{C3380CC4-5D6E-409C-BE32-E72D297353CC}">
              <c16:uniqueId val="{0000000A-3DC6-AE40-8471-9B8061401BDC}"/>
            </c:ext>
          </c:extLst>
        </c:ser>
        <c:ser>
          <c:idx val="1"/>
          <c:order val="1"/>
          <c:tx>
            <c:strRef>
              <c:f>'[3B2 Data.xlsx]Sheet1'!$V$26</c:f>
              <c:strCache>
                <c:ptCount val="1"/>
                <c:pt idx="0">
                  <c:v>Empty Vector Control</c:v>
                </c:pt>
              </c:strCache>
            </c:strRef>
          </c:tx>
          <c:spPr>
            <a:ln w="50800" cap="rnd">
              <a:solidFill>
                <a:schemeClr val="bg2">
                  <a:lumMod val="75000"/>
                </a:schemeClr>
              </a:solidFill>
              <a:round/>
            </a:ln>
            <a:effectLst/>
          </c:spPr>
          <c:marker>
            <c:symbol val="diamond"/>
            <c:size val="14"/>
            <c:spPr>
              <a:solidFill>
                <a:schemeClr val="bg2">
                  <a:lumMod val="75000"/>
                </a:schemeClr>
              </a:solidFill>
              <a:ln w="9525">
                <a:solidFill>
                  <a:schemeClr val="bg1"/>
                </a:solidFill>
              </a:ln>
              <a:effectLst/>
            </c:spPr>
          </c:marker>
          <c:errBars>
            <c:errDir val="y"/>
            <c:errBarType val="both"/>
            <c:errValType val="cust"/>
            <c:noEndCap val="1"/>
            <c:plus>
              <c:numRef>
                <c:f>'[3B2 Data.xlsx]Sheet1'!$AI$25:$AI$35</c:f>
                <c:numCache>
                  <c:formatCode>General</c:formatCode>
                  <c:ptCount val="11"/>
                  <c:pt idx="0">
                    <c:v>7.8485007221323535E-3</c:v>
                  </c:pt>
                  <c:pt idx="1">
                    <c:v>2.9059238383843441E-2</c:v>
                  </c:pt>
                  <c:pt idx="2">
                    <c:v>0</c:v>
                  </c:pt>
                  <c:pt idx="3">
                    <c:v>3.8776239489316292E-3</c:v>
                  </c:pt>
                  <c:pt idx="4">
                    <c:v>1.2794453218091939E-2</c:v>
                  </c:pt>
                  <c:pt idx="5">
                    <c:v>3.0357195155893634E-3</c:v>
                  </c:pt>
                  <c:pt idx="6">
                    <c:v>1.2062726176115812E-3</c:v>
                  </c:pt>
                  <c:pt idx="7">
                    <c:v>7.3374698797324667E-3</c:v>
                  </c:pt>
                  <c:pt idx="8">
                    <c:v>1.1088526122346362E-2</c:v>
                  </c:pt>
                  <c:pt idx="9">
                    <c:v>2.5588906436183824E-3</c:v>
                  </c:pt>
                  <c:pt idx="10">
                    <c:v>1.5082428092891877E-2</c:v>
                  </c:pt>
                </c:numCache>
              </c:numRef>
            </c:plus>
            <c:minus>
              <c:numRef>
                <c:f>'[3B2 Data.xlsx]Sheet1'!$AI$25:$AI$35</c:f>
                <c:numCache>
                  <c:formatCode>General</c:formatCode>
                  <c:ptCount val="11"/>
                  <c:pt idx="0">
                    <c:v>7.8485007221323535E-3</c:v>
                  </c:pt>
                  <c:pt idx="1">
                    <c:v>2.9059238383843441E-2</c:v>
                  </c:pt>
                  <c:pt idx="2">
                    <c:v>0</c:v>
                  </c:pt>
                  <c:pt idx="3">
                    <c:v>3.8776239489316292E-3</c:v>
                  </c:pt>
                  <c:pt idx="4">
                    <c:v>1.2794453218091939E-2</c:v>
                  </c:pt>
                  <c:pt idx="5">
                    <c:v>3.0357195155893634E-3</c:v>
                  </c:pt>
                  <c:pt idx="6">
                    <c:v>1.2062726176115812E-3</c:v>
                  </c:pt>
                  <c:pt idx="7">
                    <c:v>7.3374698797324667E-3</c:v>
                  </c:pt>
                  <c:pt idx="8">
                    <c:v>1.1088526122346362E-2</c:v>
                  </c:pt>
                  <c:pt idx="9">
                    <c:v>2.5588906436183824E-3</c:v>
                  </c:pt>
                  <c:pt idx="10">
                    <c:v>1.5082428092891877E-2</c:v>
                  </c:pt>
                </c:numCache>
              </c:numRef>
            </c:minus>
            <c:spPr>
              <a:noFill/>
              <a:ln w="12700" cap="flat" cmpd="sng" algn="ctr">
                <a:solidFill>
                  <a:schemeClr val="tx1"/>
                </a:solidFill>
                <a:round/>
              </a:ln>
              <a:effectLst/>
            </c:spPr>
          </c:errBars>
          <c:cat>
            <c:numRef>
              <c:f>'[3B2 Data.xlsx]Sheet1'!$T$27:$T$36</c:f>
              <c:numCache>
                <c:formatCode>General</c:formatCode>
                <c:ptCount val="10"/>
                <c:pt idx="0">
                  <c:v>4</c:v>
                </c:pt>
                <c:pt idx="1">
                  <c:v>20</c:v>
                </c:pt>
                <c:pt idx="2">
                  <c:v>30</c:v>
                </c:pt>
                <c:pt idx="3">
                  <c:v>40</c:v>
                </c:pt>
                <c:pt idx="4">
                  <c:v>50</c:v>
                </c:pt>
                <c:pt idx="5">
                  <c:v>60</c:v>
                </c:pt>
                <c:pt idx="6">
                  <c:v>70</c:v>
                </c:pt>
                <c:pt idx="7">
                  <c:v>80</c:v>
                </c:pt>
                <c:pt idx="8">
                  <c:v>90</c:v>
                </c:pt>
                <c:pt idx="9">
                  <c:v>95</c:v>
                </c:pt>
              </c:numCache>
            </c:numRef>
          </c:cat>
          <c:val>
            <c:numRef>
              <c:f>'[3B2 Data.xlsx]Sheet1'!$V$27:$V$36</c:f>
              <c:numCache>
                <c:formatCode>General</c:formatCode>
                <c:ptCount val="10"/>
                <c:pt idx="0">
                  <c:v>1.6566143948532362E-2</c:v>
                </c:pt>
                <c:pt idx="1">
                  <c:v>2.8628870124648167E-2</c:v>
                </c:pt>
                <c:pt idx="2">
                  <c:v>1.1338962605548853E-2</c:v>
                </c:pt>
                <c:pt idx="3">
                  <c:v>1.2947326095697617E-2</c:v>
                </c:pt>
                <c:pt idx="4">
                  <c:v>2.7623642943305181E-2</c:v>
                </c:pt>
                <c:pt idx="5">
                  <c:v>1.6566143948532362E-2</c:v>
                </c:pt>
                <c:pt idx="6">
                  <c:v>1.1338962605548853E-2</c:v>
                </c:pt>
                <c:pt idx="7">
                  <c:v>1.2545235223160426E-2</c:v>
                </c:pt>
                <c:pt idx="8">
                  <c:v>4.2098914354644142E-2</c:v>
                </c:pt>
                <c:pt idx="9">
                  <c:v>1.4354644149577801E-2</c:v>
                </c:pt>
              </c:numCache>
            </c:numRef>
          </c:val>
          <c:smooth val="0"/>
          <c:extLst>
            <c:ext xmlns:c16="http://schemas.microsoft.com/office/drawing/2014/chart" uri="{C3380CC4-5D6E-409C-BE32-E72D297353CC}">
              <c16:uniqueId val="{0000000B-3DC6-AE40-8471-9B8061401BDC}"/>
            </c:ext>
          </c:extLst>
        </c:ser>
        <c:dLbls>
          <c:showLegendKey val="0"/>
          <c:showVal val="0"/>
          <c:showCatName val="0"/>
          <c:showSerName val="0"/>
          <c:showPercent val="0"/>
          <c:showBubbleSize val="0"/>
        </c:dLbls>
        <c:marker val="1"/>
        <c:smooth val="0"/>
        <c:axId val="437139216"/>
        <c:axId val="437141488"/>
      </c:lineChart>
      <c:catAx>
        <c:axId val="437139216"/>
        <c:scaling>
          <c:orientation val="minMax"/>
        </c:scaling>
        <c:delete val="0"/>
        <c:axPos val="b"/>
        <c:title>
          <c:tx>
            <c:rich>
              <a:bodyPr rot="0" spcFirstLastPara="1" vertOverflow="ellipsis" vert="horz" wrap="square" anchor="ctr" anchorCtr="1"/>
              <a:lstStyle/>
              <a:p>
                <a:pPr>
                  <a:defRPr sz="25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sz="2500">
                    <a:latin typeface="Times New Roman" panose="02020603050405020304" pitchFamily="18" charset="0"/>
                    <a:cs typeface="Times New Roman" panose="02020603050405020304" pitchFamily="18" charset="0"/>
                  </a:rPr>
                  <a:t>Temperature</a:t>
                </a:r>
                <a:r>
                  <a:rPr lang="en-US" sz="2500" baseline="0">
                    <a:latin typeface="Times New Roman" panose="02020603050405020304" pitchFamily="18" charset="0"/>
                    <a:cs typeface="Times New Roman" panose="02020603050405020304" pitchFamily="18" charset="0"/>
                  </a:rPr>
                  <a:t> (ºC)</a:t>
                </a:r>
                <a:endParaRPr lang="en-US" sz="2500">
                  <a:latin typeface="Times New Roman" panose="02020603050405020304" pitchFamily="18" charset="0"/>
                  <a:cs typeface="Times New Roman" panose="02020603050405020304" pitchFamily="18" charset="0"/>
                </a:endParaRPr>
              </a:p>
            </c:rich>
          </c:tx>
          <c:overlay val="0"/>
          <c:spPr>
            <a:noFill/>
            <a:ln>
              <a:noFill/>
            </a:ln>
            <a:effectLst/>
          </c:sp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5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437141488"/>
        <c:crosses val="autoZero"/>
        <c:auto val="1"/>
        <c:lblAlgn val="ctr"/>
        <c:lblOffset val="100"/>
        <c:noMultiLvlLbl val="0"/>
      </c:catAx>
      <c:valAx>
        <c:axId val="437141488"/>
        <c:scaling>
          <c:orientation val="minMax"/>
          <c:min val="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2500" b="0" i="0" u="none" strike="noStrike" kern="1200" baseline="0">
                    <a:solidFill>
                      <a:schemeClr val="tx1">
                        <a:lumMod val="65000"/>
                        <a:lumOff val="35000"/>
                      </a:schemeClr>
                    </a:solidFill>
                    <a:latin typeface="+mn-lt"/>
                    <a:ea typeface="+mn-ea"/>
                    <a:cs typeface="+mn-cs"/>
                  </a:defRPr>
                </a:pPr>
                <a:r>
                  <a:rPr lang="en-US" sz="2500" b="0" i="0" u="none" strike="noStrike" kern="1200" baseline="0">
                    <a:solidFill>
                      <a:sysClr val="windowText" lastClr="000000">
                        <a:lumMod val="65000"/>
                        <a:lumOff val="35000"/>
                      </a:sysClr>
                    </a:solidFill>
                    <a:latin typeface="Times New Roman" panose="02020603050405020304" pitchFamily="18" charset="0"/>
                    <a:cs typeface="Times New Roman" panose="02020603050405020304" pitchFamily="18" charset="0"/>
                  </a:rPr>
                  <a:t>Reducing Sugars (</a:t>
                </a:r>
                <a:r>
                  <a:rPr lang="el-GR" sz="2500" b="0" i="0" u="none" strike="noStrike" kern="1200" baseline="0">
                    <a:solidFill>
                      <a:sysClr val="windowText" lastClr="000000">
                        <a:lumMod val="65000"/>
                        <a:lumOff val="35000"/>
                      </a:sysClr>
                    </a:solidFill>
                    <a:latin typeface="Times New Roman" panose="02020603050405020304" pitchFamily="18" charset="0"/>
                    <a:cs typeface="Times New Roman" panose="02020603050405020304" pitchFamily="18" charset="0"/>
                  </a:rPr>
                  <a:t>μ</a:t>
                </a:r>
                <a:r>
                  <a:rPr lang="en-US" sz="2500" b="0" i="0" u="none" strike="noStrike" kern="1200" baseline="0">
                    <a:solidFill>
                      <a:sysClr val="windowText" lastClr="000000">
                        <a:lumMod val="65000"/>
                        <a:lumOff val="35000"/>
                      </a:sysClr>
                    </a:solidFill>
                    <a:latin typeface="Times New Roman" panose="02020603050405020304" pitchFamily="18" charset="0"/>
                    <a:cs typeface="Times New Roman" panose="02020603050405020304" pitchFamily="18" charset="0"/>
                  </a:rPr>
                  <a:t>mol)</a:t>
                </a:r>
                <a:r>
                  <a:rPr lang="en-US" sz="2500">
                    <a:latin typeface="Times New Roman" panose="02020603050405020304" pitchFamily="18" charset="0"/>
                    <a:cs typeface="Times New Roman" panose="02020603050405020304" pitchFamily="18" charset="0"/>
                  </a:rPr>
                  <a:t> </a:t>
                </a:r>
              </a:p>
            </c:rich>
          </c:tx>
          <c:layout>
            <c:manualLayout>
              <c:xMode val="edge"/>
              <c:yMode val="edge"/>
              <c:x val="5.3921280026086012E-3"/>
              <c:y val="0.20679869531714737"/>
            </c:manualLayout>
          </c:layout>
          <c:overlay val="0"/>
          <c:spPr>
            <a:noFill/>
            <a:ln>
              <a:noFill/>
            </a:ln>
            <a:effectLst/>
          </c:spPr>
        </c:title>
        <c:numFmt formatCode="General" sourceLinked="1"/>
        <c:majorTickMark val="in"/>
        <c:minorTickMark val="in"/>
        <c:tickLblPos val="nextTo"/>
        <c:spPr>
          <a:noFill/>
          <a:ln>
            <a:solidFill>
              <a:schemeClr val="tx1"/>
            </a:solidFill>
          </a:ln>
          <a:effectLst/>
        </c:spPr>
        <c:txPr>
          <a:bodyPr rot="-60000000" spcFirstLastPara="1" vertOverflow="ellipsis" vert="horz" wrap="square" anchor="ctr" anchorCtr="1"/>
          <a:lstStyle/>
          <a:p>
            <a:pPr>
              <a:defRPr sz="25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437139216"/>
        <c:crosses val="autoZero"/>
        <c:crossBetween val="between"/>
        <c:minorUnit val="2.5000000000000001E-2"/>
      </c:valAx>
      <c:spPr>
        <a:noFill/>
        <a:ln>
          <a:solidFill>
            <a:schemeClr val="tx1"/>
          </a:solidFill>
        </a:ln>
        <a:effectLst/>
      </c:spPr>
    </c:plotArea>
    <c:legend>
      <c:legendPos val="b"/>
      <c:legendEntry>
        <c:idx val="0"/>
        <c:txPr>
          <a:bodyPr rot="0" spcFirstLastPara="1" vertOverflow="ellipsis" vert="horz" wrap="square" anchor="ctr" anchorCtr="1"/>
          <a:lstStyle/>
          <a:p>
            <a:pPr>
              <a:defRPr sz="27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Entry>
      <c:legendEntry>
        <c:idx val="1"/>
        <c:txPr>
          <a:bodyPr rot="0" spcFirstLastPara="1" vertOverflow="ellipsis" vert="horz" wrap="square" anchor="ctr" anchorCtr="1"/>
          <a:lstStyle/>
          <a:p>
            <a:pPr>
              <a:defRPr sz="27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Entry>
      <c:layout>
        <c:manualLayout>
          <c:xMode val="edge"/>
          <c:yMode val="edge"/>
          <c:x val="4.8202652304264341E-2"/>
          <c:y val="0.92708032659740824"/>
          <c:w val="0.89999994338973222"/>
          <c:h val="7.2919673402591798E-2"/>
        </c:manualLayout>
      </c:layout>
      <c:overlay val="0"/>
      <c:spPr>
        <a:noFill/>
        <a:ln>
          <a:noFill/>
        </a:ln>
        <a:effectLst/>
      </c:spPr>
      <c:txPr>
        <a:bodyPr rot="0" spcFirstLastPara="1" vertOverflow="ellipsis" vert="horz" wrap="square" anchor="ctr" anchorCtr="1"/>
        <a:lstStyle/>
        <a:p>
          <a:pPr>
            <a:defRPr sz="27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lumMod val="95000"/>
      </a:schemeClr>
    </a:solidFill>
    <a:ln w="19050" cap="flat" cmpd="sng" algn="ctr">
      <a:noFill/>
      <a:round/>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066655-97E0-4B5C-BD6F-4F1E19ECCBE8}" type="datetimeFigureOut">
              <a:rPr lang="en-US" smtClean="0"/>
              <a:t>2/27/25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49E9BC-39D2-4354-9C9D-D801934B19AD}" type="slidenum">
              <a:rPr lang="en-US" smtClean="0"/>
              <a:t>‹#›</a:t>
            </a:fld>
            <a:endParaRPr lang="en-US"/>
          </a:p>
        </p:txBody>
      </p:sp>
    </p:spTree>
    <p:extLst>
      <p:ext uri="{BB962C8B-B14F-4D97-AF65-F5344CB8AC3E}">
        <p14:creationId xmlns:p14="http://schemas.microsoft.com/office/powerpoint/2010/main" val="1324229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49E9BC-39D2-4354-9C9D-D801934B19AD}" type="slidenum">
              <a:rPr lang="en-US" smtClean="0"/>
              <a:t>1</a:t>
            </a:fld>
            <a:endParaRPr lang="en-US"/>
          </a:p>
        </p:txBody>
      </p:sp>
    </p:spTree>
    <p:extLst>
      <p:ext uri="{BB962C8B-B14F-4D97-AF65-F5344CB8AC3E}">
        <p14:creationId xmlns:p14="http://schemas.microsoft.com/office/powerpoint/2010/main" val="37744418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CC4C998-E89F-4E44-87BD-2400D1E73ECF}" type="datetimeFigureOut">
              <a:rPr lang="en-US" smtClean="0"/>
              <a:t>2/27/25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953422-F5CC-41D3-91F4-FACA643BA290}" type="slidenum">
              <a:rPr lang="en-US" smtClean="0"/>
              <a:t>‹#›</a:t>
            </a:fld>
            <a:endParaRPr lang="en-US"/>
          </a:p>
        </p:txBody>
      </p:sp>
    </p:spTree>
    <p:extLst>
      <p:ext uri="{BB962C8B-B14F-4D97-AF65-F5344CB8AC3E}">
        <p14:creationId xmlns:p14="http://schemas.microsoft.com/office/powerpoint/2010/main" val="2955837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C4C998-E89F-4E44-87BD-2400D1E73ECF}" type="datetimeFigureOut">
              <a:rPr lang="en-US" smtClean="0"/>
              <a:t>2/27/25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953422-F5CC-41D3-91F4-FACA643BA290}" type="slidenum">
              <a:rPr lang="en-US" smtClean="0"/>
              <a:t>‹#›</a:t>
            </a:fld>
            <a:endParaRPr lang="en-US"/>
          </a:p>
        </p:txBody>
      </p:sp>
    </p:spTree>
    <p:extLst>
      <p:ext uri="{BB962C8B-B14F-4D97-AF65-F5344CB8AC3E}">
        <p14:creationId xmlns:p14="http://schemas.microsoft.com/office/powerpoint/2010/main" val="2154420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tint val="82000"/>
                  </a:schemeClr>
                </a:solidFill>
              </a:defRPr>
            </a:lvl1pPr>
            <a:lvl2pPr marL="2194560" indent="0">
              <a:buNone/>
              <a:defRPr sz="9600">
                <a:solidFill>
                  <a:schemeClr val="tx1">
                    <a:tint val="82000"/>
                  </a:schemeClr>
                </a:solidFill>
              </a:defRPr>
            </a:lvl2pPr>
            <a:lvl3pPr marL="4389120" indent="0">
              <a:buNone/>
              <a:defRPr sz="8640">
                <a:solidFill>
                  <a:schemeClr val="tx1">
                    <a:tint val="82000"/>
                  </a:schemeClr>
                </a:solidFill>
              </a:defRPr>
            </a:lvl3pPr>
            <a:lvl4pPr marL="6583680" indent="0">
              <a:buNone/>
              <a:defRPr sz="7680">
                <a:solidFill>
                  <a:schemeClr val="tx1">
                    <a:tint val="82000"/>
                  </a:schemeClr>
                </a:solidFill>
              </a:defRPr>
            </a:lvl4pPr>
            <a:lvl5pPr marL="8778240" indent="0">
              <a:buNone/>
              <a:defRPr sz="7680">
                <a:solidFill>
                  <a:schemeClr val="tx1">
                    <a:tint val="82000"/>
                  </a:schemeClr>
                </a:solidFill>
              </a:defRPr>
            </a:lvl5pPr>
            <a:lvl6pPr marL="10972800" indent="0">
              <a:buNone/>
              <a:defRPr sz="7680">
                <a:solidFill>
                  <a:schemeClr val="tx1">
                    <a:tint val="82000"/>
                  </a:schemeClr>
                </a:solidFill>
              </a:defRPr>
            </a:lvl6pPr>
            <a:lvl7pPr marL="13167360" indent="0">
              <a:buNone/>
              <a:defRPr sz="7680">
                <a:solidFill>
                  <a:schemeClr val="tx1">
                    <a:tint val="82000"/>
                  </a:schemeClr>
                </a:solidFill>
              </a:defRPr>
            </a:lvl7pPr>
            <a:lvl8pPr marL="15361920" indent="0">
              <a:buNone/>
              <a:defRPr sz="7680">
                <a:solidFill>
                  <a:schemeClr val="tx1">
                    <a:tint val="82000"/>
                  </a:schemeClr>
                </a:solidFill>
              </a:defRPr>
            </a:lvl8pPr>
            <a:lvl9pPr marL="17556480" indent="0">
              <a:buNone/>
              <a:defRPr sz="768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C4C998-E89F-4E44-87BD-2400D1E73ECF}" type="datetimeFigureOut">
              <a:rPr lang="en-US" smtClean="0"/>
              <a:t>2/27/25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953422-F5CC-41D3-91F4-FACA643BA290}" type="slidenum">
              <a:rPr lang="en-US" smtClean="0"/>
              <a:t>‹#›</a:t>
            </a:fld>
            <a:endParaRPr lang="en-US"/>
          </a:p>
        </p:txBody>
      </p:sp>
    </p:spTree>
    <p:extLst>
      <p:ext uri="{BB962C8B-B14F-4D97-AF65-F5344CB8AC3E}">
        <p14:creationId xmlns:p14="http://schemas.microsoft.com/office/powerpoint/2010/main" val="2981329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CC4C998-E89F-4E44-87BD-2400D1E73ECF}" type="datetimeFigureOut">
              <a:rPr lang="en-US" smtClean="0"/>
              <a:t>2/27/25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953422-F5CC-41D3-91F4-FACA643BA290}" type="slidenum">
              <a:rPr lang="en-US" smtClean="0"/>
              <a:t>‹#›</a:t>
            </a:fld>
            <a:endParaRPr lang="en-US"/>
          </a:p>
        </p:txBody>
      </p:sp>
    </p:spTree>
    <p:extLst>
      <p:ext uri="{BB962C8B-B14F-4D97-AF65-F5344CB8AC3E}">
        <p14:creationId xmlns:p14="http://schemas.microsoft.com/office/powerpoint/2010/main" val="811922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CC4C998-E89F-4E44-87BD-2400D1E73ECF}" type="datetimeFigureOut">
              <a:rPr lang="en-US" smtClean="0"/>
              <a:t>2/27/25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953422-F5CC-41D3-91F4-FACA643BA290}" type="slidenum">
              <a:rPr lang="en-US" smtClean="0"/>
              <a:t>‹#›</a:t>
            </a:fld>
            <a:endParaRPr lang="en-US"/>
          </a:p>
        </p:txBody>
      </p:sp>
    </p:spTree>
    <p:extLst>
      <p:ext uri="{BB962C8B-B14F-4D97-AF65-F5344CB8AC3E}">
        <p14:creationId xmlns:p14="http://schemas.microsoft.com/office/powerpoint/2010/main" val="685121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CC4C998-E89F-4E44-87BD-2400D1E73ECF}" type="datetimeFigureOut">
              <a:rPr lang="en-US" smtClean="0"/>
              <a:t>2/27/25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953422-F5CC-41D3-91F4-FACA643BA290}" type="slidenum">
              <a:rPr lang="en-US" smtClean="0"/>
              <a:t>‹#›</a:t>
            </a:fld>
            <a:endParaRPr lang="en-US"/>
          </a:p>
        </p:txBody>
      </p:sp>
    </p:spTree>
    <p:extLst>
      <p:ext uri="{BB962C8B-B14F-4D97-AF65-F5344CB8AC3E}">
        <p14:creationId xmlns:p14="http://schemas.microsoft.com/office/powerpoint/2010/main" val="2944949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C4C998-E89F-4E44-87BD-2400D1E73ECF}" type="datetimeFigureOut">
              <a:rPr lang="en-US" smtClean="0"/>
              <a:t>2/27/25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F953422-F5CC-41D3-91F4-FACA643BA290}" type="slidenum">
              <a:rPr lang="en-US" smtClean="0"/>
              <a:t>‹#›</a:t>
            </a:fld>
            <a:endParaRPr lang="en-US"/>
          </a:p>
        </p:txBody>
      </p:sp>
    </p:spTree>
    <p:extLst>
      <p:ext uri="{BB962C8B-B14F-4D97-AF65-F5344CB8AC3E}">
        <p14:creationId xmlns:p14="http://schemas.microsoft.com/office/powerpoint/2010/main" val="1548665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ECC4C998-E89F-4E44-87BD-2400D1E73ECF}" type="datetimeFigureOut">
              <a:rPr lang="en-US" smtClean="0"/>
              <a:t>2/27/25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953422-F5CC-41D3-91F4-FACA643BA290}" type="slidenum">
              <a:rPr lang="en-US" smtClean="0"/>
              <a:t>‹#›</a:t>
            </a:fld>
            <a:endParaRPr lang="en-US"/>
          </a:p>
        </p:txBody>
      </p:sp>
    </p:spTree>
    <p:extLst>
      <p:ext uri="{BB962C8B-B14F-4D97-AF65-F5344CB8AC3E}">
        <p14:creationId xmlns:p14="http://schemas.microsoft.com/office/powerpoint/2010/main" val="3245531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ECC4C998-E89F-4E44-87BD-2400D1E73ECF}" type="datetimeFigureOut">
              <a:rPr lang="en-US" smtClean="0"/>
              <a:t>2/27/25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953422-F5CC-41D3-91F4-FACA643BA290}" type="slidenum">
              <a:rPr lang="en-US" smtClean="0"/>
              <a:t>‹#›</a:t>
            </a:fld>
            <a:endParaRPr lang="en-US"/>
          </a:p>
        </p:txBody>
      </p:sp>
    </p:spTree>
    <p:extLst>
      <p:ext uri="{BB962C8B-B14F-4D97-AF65-F5344CB8AC3E}">
        <p14:creationId xmlns:p14="http://schemas.microsoft.com/office/powerpoint/2010/main" val="1972806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C4C998-E89F-4E44-87BD-2400D1E73ECF}" type="datetimeFigureOut">
              <a:rPr lang="en-US" smtClean="0"/>
              <a:t>2/27/25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953422-F5CC-41D3-91F4-FACA643BA290}" type="slidenum">
              <a:rPr lang="en-US" smtClean="0"/>
              <a:t>‹#›</a:t>
            </a:fld>
            <a:endParaRPr lang="en-US"/>
          </a:p>
        </p:txBody>
      </p:sp>
    </p:spTree>
    <p:extLst>
      <p:ext uri="{BB962C8B-B14F-4D97-AF65-F5344CB8AC3E}">
        <p14:creationId xmlns:p14="http://schemas.microsoft.com/office/powerpoint/2010/main" val="2668138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C4C998-E89F-4E44-87BD-2400D1E73ECF}" type="datetimeFigureOut">
              <a:rPr lang="en-US" smtClean="0"/>
              <a:t>2/27/25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953422-F5CC-41D3-91F4-FACA643BA290}" type="slidenum">
              <a:rPr lang="en-US" smtClean="0"/>
              <a:t>‹#›</a:t>
            </a:fld>
            <a:endParaRPr lang="en-US"/>
          </a:p>
        </p:txBody>
      </p:sp>
    </p:spTree>
    <p:extLst>
      <p:ext uri="{BB962C8B-B14F-4D97-AF65-F5344CB8AC3E}">
        <p14:creationId xmlns:p14="http://schemas.microsoft.com/office/powerpoint/2010/main" val="4082251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82000"/>
                  </a:schemeClr>
                </a:solidFill>
              </a:defRPr>
            </a:lvl1pPr>
          </a:lstStyle>
          <a:p>
            <a:fld id="{ECC4C998-E89F-4E44-87BD-2400D1E73ECF}" type="datetimeFigureOut">
              <a:rPr lang="en-US" smtClean="0"/>
              <a:t>2/27/25</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82000"/>
                  </a:schemeClr>
                </a:solidFill>
              </a:defRPr>
            </a:lvl1pPr>
          </a:lstStyle>
          <a:p>
            <a:fld id="{AF953422-F5CC-41D3-91F4-FACA643BA290}" type="slidenum">
              <a:rPr lang="en-US" smtClean="0"/>
              <a:t>‹#›</a:t>
            </a:fld>
            <a:endParaRPr lang="en-US"/>
          </a:p>
        </p:txBody>
      </p:sp>
    </p:spTree>
    <p:extLst>
      <p:ext uri="{BB962C8B-B14F-4D97-AF65-F5344CB8AC3E}">
        <p14:creationId xmlns:p14="http://schemas.microsoft.com/office/powerpoint/2010/main" val="32324447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7.png"/><Relationship Id="rId3" Type="http://schemas.openxmlformats.org/officeDocument/2006/relationships/chart" Target="../charts/chart1.xml"/><Relationship Id="rId7" Type="http://schemas.openxmlformats.org/officeDocument/2006/relationships/image" Target="../media/image1.png"/><Relationship Id="rId12"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chart" Target="../charts/chart4.xml"/><Relationship Id="rId11" Type="http://schemas.openxmlformats.org/officeDocument/2006/relationships/image" Target="../media/image5.png"/><Relationship Id="rId5" Type="http://schemas.openxmlformats.org/officeDocument/2006/relationships/chart" Target="../charts/chart3.xml"/><Relationship Id="rId10" Type="http://schemas.openxmlformats.org/officeDocument/2006/relationships/image" Target="../media/image4.png"/><Relationship Id="rId4" Type="http://schemas.openxmlformats.org/officeDocument/2006/relationships/chart" Target="../charts/chart2.xml"/><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882F991-B87E-B2B5-BB40-412BAC7F764B}"/>
              </a:ext>
            </a:extLst>
          </p:cNvPr>
          <p:cNvSpPr/>
          <p:nvPr/>
        </p:nvSpPr>
        <p:spPr>
          <a:xfrm>
            <a:off x="12637829" y="16000295"/>
            <a:ext cx="15848376" cy="16726375"/>
          </a:xfrm>
          <a:prstGeom prst="rect">
            <a:avLst/>
          </a:prstGeom>
          <a:solidFill>
            <a:schemeClr val="bg1">
              <a:lumMod val="9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B3A4684A-9B78-693A-CD42-5628E00454DB}"/>
              </a:ext>
            </a:extLst>
          </p:cNvPr>
          <p:cNvSpPr/>
          <p:nvPr/>
        </p:nvSpPr>
        <p:spPr>
          <a:xfrm>
            <a:off x="81022" y="200263"/>
            <a:ext cx="43755634" cy="3958729"/>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a:extLst>
              <a:ext uri="{FF2B5EF4-FFF2-40B4-BE49-F238E27FC236}">
                <a16:creationId xmlns:a16="http://schemas.microsoft.com/office/drawing/2014/main" id="{DA3C4613-6362-A8A3-B293-0B7D9B020808}"/>
              </a:ext>
            </a:extLst>
          </p:cNvPr>
          <p:cNvSpPr txBox="1"/>
          <p:nvPr/>
        </p:nvSpPr>
        <p:spPr>
          <a:xfrm>
            <a:off x="839639" y="477331"/>
            <a:ext cx="41244433" cy="1938992"/>
          </a:xfrm>
          <a:prstGeom prst="rect">
            <a:avLst/>
          </a:prstGeom>
          <a:noFill/>
        </p:spPr>
        <p:txBody>
          <a:bodyPr wrap="square" rtlCol="0">
            <a:spAutoFit/>
          </a:bodyPr>
          <a:lstStyle/>
          <a:p>
            <a:pPr algn="ctr"/>
            <a:r>
              <a:rPr lang="en-US" sz="6000" b="1" dirty="0"/>
              <a:t>Characterization of a gellan gum-degrading enzyme from hyperthermophile </a:t>
            </a:r>
          </a:p>
          <a:p>
            <a:pPr algn="ctr"/>
            <a:r>
              <a:rPr lang="en-US" sz="6000" b="1" i="1" dirty="0"/>
              <a:t>Fervidibacter sacchari</a:t>
            </a:r>
            <a:endParaRPr lang="en-US" sz="6000" b="1" dirty="0"/>
          </a:p>
        </p:txBody>
      </p:sp>
      <p:sp>
        <p:nvSpPr>
          <p:cNvPr id="32" name="TextBox 31">
            <a:extLst>
              <a:ext uri="{FF2B5EF4-FFF2-40B4-BE49-F238E27FC236}">
                <a16:creationId xmlns:a16="http://schemas.microsoft.com/office/drawing/2014/main" id="{257BA731-769E-0786-452B-5C43EB29CBAC}"/>
              </a:ext>
            </a:extLst>
          </p:cNvPr>
          <p:cNvSpPr txBox="1"/>
          <p:nvPr/>
        </p:nvSpPr>
        <p:spPr>
          <a:xfrm>
            <a:off x="10428752" y="2565050"/>
            <a:ext cx="22970911" cy="2554545"/>
          </a:xfrm>
          <a:prstGeom prst="rect">
            <a:avLst/>
          </a:prstGeom>
          <a:noFill/>
        </p:spPr>
        <p:txBody>
          <a:bodyPr wrap="square" rtlCol="0">
            <a:spAutoFit/>
          </a:bodyPr>
          <a:lstStyle/>
          <a:p>
            <a:pPr algn="ctr" rtl="0"/>
            <a:r>
              <a:rPr lang="en-US" sz="4000" b="0" i="0" u="none" strike="noStrike" dirty="0">
                <a:solidFill>
                  <a:srgbClr val="000000"/>
                </a:solidFill>
                <a:effectLst/>
                <a:latin typeface="Times New Roman" panose="02020603050405020304" pitchFamily="18" charset="0"/>
                <a:cs typeface="Times New Roman" panose="02020603050405020304" pitchFamily="18" charset="0"/>
              </a:rPr>
              <a:t>Janalee J. Vaseur, Jonathan K. Covington, Allison M. Cook, Savannah R. </a:t>
            </a:r>
            <a:r>
              <a:rPr lang="en-US" sz="4000" b="0" i="0" u="none" strike="noStrike" dirty="0" err="1">
                <a:solidFill>
                  <a:srgbClr val="000000"/>
                </a:solidFill>
                <a:effectLst/>
                <a:latin typeface="Times New Roman" panose="02020603050405020304" pitchFamily="18" charset="0"/>
                <a:cs typeface="Times New Roman" panose="02020603050405020304" pitchFamily="18" charset="0"/>
              </a:rPr>
              <a:t>Sleezer</a:t>
            </a:r>
            <a:r>
              <a:rPr lang="en-US" sz="4000" b="0" i="0" u="none" strike="noStrike" dirty="0">
                <a:solidFill>
                  <a:srgbClr val="000000"/>
                </a:solidFill>
                <a:effectLst/>
                <a:latin typeface="Times New Roman" panose="02020603050405020304" pitchFamily="18" charset="0"/>
                <a:cs typeface="Times New Roman" panose="02020603050405020304" pitchFamily="18" charset="0"/>
              </a:rPr>
              <a:t>, Brian P. Hedlund, Ian </a:t>
            </a:r>
            <a:r>
              <a:rPr lang="en-US" sz="4000" b="0" i="0" u="none" strike="noStrike" dirty="0" err="1">
                <a:solidFill>
                  <a:srgbClr val="000000"/>
                </a:solidFill>
                <a:effectLst/>
                <a:latin typeface="Times New Roman" panose="02020603050405020304" pitchFamily="18" charset="0"/>
                <a:cs typeface="Times New Roman" panose="02020603050405020304" pitchFamily="18" charset="0"/>
              </a:rPr>
              <a:t>Blably</a:t>
            </a:r>
            <a:endParaRPr lang="en-US" sz="4000" b="0" dirty="0">
              <a:effectLst/>
              <a:latin typeface="Times New Roman" panose="02020603050405020304" pitchFamily="18" charset="0"/>
              <a:cs typeface="Times New Roman" panose="02020603050405020304" pitchFamily="18" charset="0"/>
            </a:endParaRPr>
          </a:p>
          <a:p>
            <a:pPr algn="ctr" rtl="0"/>
            <a:r>
              <a:rPr lang="en-US" sz="4000" b="0" i="0" u="none" strike="noStrike" dirty="0">
                <a:solidFill>
                  <a:srgbClr val="000000"/>
                </a:solidFill>
                <a:effectLst/>
                <a:latin typeface="Times New Roman" panose="02020603050405020304" pitchFamily="18" charset="0"/>
                <a:cs typeface="Times New Roman" panose="02020603050405020304" pitchFamily="18" charset="0"/>
              </a:rPr>
              <a:t>School of Life Sciences, University of Nevada, Las Vegas, Las Vegas Nevada </a:t>
            </a:r>
            <a:endParaRPr lang="en-US" sz="4000" b="0" dirty="0">
              <a:effectLst/>
              <a:latin typeface="Times New Roman" panose="02020603050405020304" pitchFamily="18" charset="0"/>
              <a:cs typeface="Times New Roman" panose="02020603050405020304" pitchFamily="18" charset="0"/>
            </a:endParaRPr>
          </a:p>
          <a:p>
            <a:pPr algn="ct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653F297D-E476-CF0C-9861-CBFDF5C7653A}"/>
              </a:ext>
            </a:extLst>
          </p:cNvPr>
          <p:cNvSpPr/>
          <p:nvPr/>
        </p:nvSpPr>
        <p:spPr>
          <a:xfrm>
            <a:off x="78819" y="11336104"/>
            <a:ext cx="12487644" cy="21390565"/>
          </a:xfrm>
          <a:prstGeom prst="rect">
            <a:avLst/>
          </a:prstGeom>
          <a:solidFill>
            <a:schemeClr val="bg1">
              <a:lumMod val="9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a:extLst>
              <a:ext uri="{FF2B5EF4-FFF2-40B4-BE49-F238E27FC236}">
                <a16:creationId xmlns:a16="http://schemas.microsoft.com/office/drawing/2014/main" id="{1416CE31-0D4C-AF48-6857-778BEA6131E1}"/>
              </a:ext>
            </a:extLst>
          </p:cNvPr>
          <p:cNvSpPr txBox="1"/>
          <p:nvPr/>
        </p:nvSpPr>
        <p:spPr>
          <a:xfrm>
            <a:off x="216778" y="16834704"/>
            <a:ext cx="12076325" cy="9519016"/>
          </a:xfrm>
          <a:prstGeom prst="rect">
            <a:avLst/>
          </a:prstGeom>
          <a:noFill/>
        </p:spPr>
        <p:txBody>
          <a:bodyPr wrap="square" rtlCol="0">
            <a:spAutoFit/>
          </a:bodyPr>
          <a:lstStyle/>
          <a:p>
            <a:pPr marL="0" marR="0" algn="just">
              <a:lnSpc>
                <a:spcPct val="115000"/>
              </a:lnSpc>
              <a:spcAft>
                <a:spcPts val="800"/>
              </a:spcAft>
            </a:pPr>
            <a:r>
              <a:rPr lang="en-US" sz="27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and only the sixth pure culture in the phylum </a:t>
            </a:r>
            <a:r>
              <a:rPr lang="en-US" sz="2700" i="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Armatimonadota </a:t>
            </a:r>
            <a:r>
              <a:rPr lang="en-US" sz="27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(Nou et al. 2024)</a:t>
            </a:r>
            <a:r>
              <a:rPr lang="en-US" sz="2700" i="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7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27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 genome of </a:t>
            </a:r>
            <a:r>
              <a:rPr lang="en-US" sz="2700" i="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 sacchari</a:t>
            </a:r>
            <a:r>
              <a:rPr lang="en-US" sz="27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encodes 117 predicted glycoside hydrolases (GHs), which are enzymes essential for the catabolism of polysaccharides as they initiate the hydrolysis of glycosidic linkages between sugar residues, breaking them into mono- or oligosaccharides. </a:t>
            </a:r>
            <a:endParaRPr lang="en-US" sz="27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27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 </a:t>
            </a:r>
            <a:r>
              <a:rPr lang="en-US" sz="2700" i="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 sacchari</a:t>
            </a:r>
            <a:r>
              <a:rPr lang="en-US" sz="27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GHs belong to 49 GH families, including GH50. Most characterized GH50 enzymes hydrolyze β-1,4-glycosidic linkages with optimal activity on the marine polysaccharide agarose and are thus known as β-agarases. Yet, few GH50 enzymes have been characterized, and our own study of a GH50 from </a:t>
            </a:r>
            <a:r>
              <a:rPr lang="en-US" sz="2700" i="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 sacchari</a:t>
            </a:r>
            <a:r>
              <a:rPr lang="en-US" sz="27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Fsa16295Glu, showed that it is a β-1,3-endoglucanase with optimal activity on CM-curdlan (Covington et al., 2024). </a:t>
            </a:r>
            <a:endParaRPr lang="en-US" sz="27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27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Gellan gum is a linear exopolysaccharide composed of repeating D-glucose, L-rhamnose, and D-glucuronic acid units produced by </a:t>
            </a:r>
            <a:r>
              <a:rPr lang="en-US" sz="2700" i="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Sphingomonas elodea</a:t>
            </a:r>
            <a:r>
              <a:rPr lang="en-US" sz="27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(Ng et al. 2020). It is widely used as a thickening agent and stabilizer in food, cosmetic, and pharmaceutical products. Despite its widespread use, current research identifying and characterizing novel enzymes that degrade gellan gum is limited. A recent study, however, suggests that enzymes from various GH families can depolymerize gellan gum (</a:t>
            </a:r>
            <a:r>
              <a:rPr lang="en-US" sz="2700"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Kulset</a:t>
            </a:r>
            <a:r>
              <a:rPr lang="en-US" sz="27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2024). </a:t>
            </a:r>
            <a:endParaRPr lang="en-US" sz="27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endParaRPr lang="en-US" sz="27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BC14F2B8-D687-0DD9-71A9-62C4F66A1BE1}"/>
              </a:ext>
            </a:extLst>
          </p:cNvPr>
          <p:cNvSpPr/>
          <p:nvPr/>
        </p:nvSpPr>
        <p:spPr>
          <a:xfrm>
            <a:off x="81022" y="4706592"/>
            <a:ext cx="12470695" cy="6027676"/>
          </a:xfrm>
          <a:prstGeom prst="rect">
            <a:avLst/>
          </a:prstGeom>
          <a:solidFill>
            <a:schemeClr val="bg1">
              <a:lumMod val="9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BAD583EE-974E-7EC4-EA89-A0C444F8AC03}"/>
              </a:ext>
            </a:extLst>
          </p:cNvPr>
          <p:cNvSpPr txBox="1"/>
          <p:nvPr/>
        </p:nvSpPr>
        <p:spPr>
          <a:xfrm>
            <a:off x="78818" y="4429299"/>
            <a:ext cx="12470695" cy="757130"/>
          </a:xfrm>
          <a:prstGeom prst="rect">
            <a:avLst/>
          </a:prstGeom>
          <a:solidFill>
            <a:schemeClr val="bg2">
              <a:lumMod val="90000"/>
            </a:schemeClr>
          </a:solidFill>
          <a:ln w="25400">
            <a:solidFill>
              <a:schemeClr val="tx1"/>
            </a:solidFill>
          </a:ln>
        </p:spPr>
        <p:txBody>
          <a:bodyPr wrap="square" rtlCol="0">
            <a:spAutoFit/>
          </a:bodyPr>
          <a:lstStyle/>
          <a:p>
            <a:r>
              <a:rPr lang="en-US" sz="4320" b="1" dirty="0">
                <a:latin typeface="Times New Roman" panose="02020603050405020304" pitchFamily="18" charset="0"/>
                <a:cs typeface="Times New Roman" panose="02020603050405020304" pitchFamily="18" charset="0"/>
              </a:rPr>
              <a:t> Overview</a:t>
            </a:r>
          </a:p>
        </p:txBody>
      </p:sp>
      <p:sp>
        <p:nvSpPr>
          <p:cNvPr id="10" name="Rectangle 9">
            <a:extLst>
              <a:ext uri="{FF2B5EF4-FFF2-40B4-BE49-F238E27FC236}">
                <a16:creationId xmlns:a16="http://schemas.microsoft.com/office/drawing/2014/main" id="{7CB49E73-75DB-6B7E-4DC7-40FC10441E5F}"/>
              </a:ext>
            </a:extLst>
          </p:cNvPr>
          <p:cNvSpPr/>
          <p:nvPr/>
        </p:nvSpPr>
        <p:spPr>
          <a:xfrm>
            <a:off x="12643945" y="4706589"/>
            <a:ext cx="15842259" cy="1093181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33A0335-DD98-BA64-F9E0-02574DA4B700}"/>
              </a:ext>
            </a:extLst>
          </p:cNvPr>
          <p:cNvSpPr/>
          <p:nvPr/>
        </p:nvSpPr>
        <p:spPr>
          <a:xfrm>
            <a:off x="28556534" y="4429299"/>
            <a:ext cx="15280122" cy="20404767"/>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F4239D6-093F-315E-4126-9980BDC4242E}"/>
              </a:ext>
            </a:extLst>
          </p:cNvPr>
          <p:cNvSpPr txBox="1"/>
          <p:nvPr/>
        </p:nvSpPr>
        <p:spPr>
          <a:xfrm rot="10800000" flipV="1">
            <a:off x="36837092" y="22191981"/>
            <a:ext cx="6975289" cy="3000821"/>
          </a:xfrm>
          <a:prstGeom prst="rect">
            <a:avLst/>
          </a:prstGeom>
          <a:noFill/>
        </p:spPr>
        <p:txBody>
          <a:bodyPr wrap="square" rtlCol="0">
            <a:spAutoFit/>
          </a:bodyPr>
          <a:lstStyle/>
          <a:p>
            <a:pPr algn="just"/>
            <a:r>
              <a:rPr lang="en-US" sz="2700" b="1" kern="100" dirty="0">
                <a:effectLst/>
                <a:latin typeface="Times New Roman" panose="02020603050405020304" pitchFamily="18" charset="0"/>
                <a:ea typeface="Aptos" panose="020B0004020202020204" pitchFamily="34" charset="0"/>
                <a:cs typeface="Times New Roman" panose="02020603050405020304" pitchFamily="18" charset="0"/>
              </a:rPr>
              <a:t>Figure 8: Thermostability. </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Fsa11540 was thermostable for 1 h on gellan gum up to 90 ºC but degraded completely within an hour at 100 ºC. Temperatures sharing a letter are not significantly different based on a one-way ANOVA with </a:t>
            </a:r>
            <a:r>
              <a:rPr lang="en-US" sz="2700" i="1" kern="100" dirty="0">
                <a:effectLst/>
                <a:latin typeface="Times New Roman" panose="02020603050405020304" pitchFamily="18" charset="0"/>
                <a:ea typeface="Aptos" panose="020B0004020202020204" pitchFamily="34" charset="0"/>
                <a:cs typeface="Times New Roman" panose="02020603050405020304" pitchFamily="18" charset="0"/>
              </a:rPr>
              <a:t>post-hoc</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 Tukey’s HSD (</a:t>
            </a:r>
            <a:r>
              <a:rPr lang="en-US" sz="2700" i="1" kern="100" dirty="0">
                <a:effectLst/>
                <a:latin typeface="Times New Roman" panose="02020603050405020304" pitchFamily="18" charset="0"/>
                <a:ea typeface="Aptos" panose="020B0004020202020204" pitchFamily="34" charset="0"/>
                <a:cs typeface="Times New Roman" panose="02020603050405020304" pitchFamily="18" charset="0"/>
              </a:rPr>
              <a:t>p </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 0.05).</a:t>
            </a:r>
            <a:r>
              <a:rPr lang="en-US" sz="2700" b="1"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27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endParaRPr lang="en-US" sz="2700" dirty="0">
              <a:latin typeface="Times New Roman" panose="02020603050405020304" pitchFamily="18" charset="0"/>
              <a:cs typeface="Times New Roman" panose="02020603050405020304" pitchFamily="18" charset="0"/>
            </a:endParaRPr>
          </a:p>
        </p:txBody>
      </p:sp>
      <p:sp>
        <p:nvSpPr>
          <p:cNvPr id="28" name="TextBox 27">
            <a:extLst>
              <a:ext uri="{FF2B5EF4-FFF2-40B4-BE49-F238E27FC236}">
                <a16:creationId xmlns:a16="http://schemas.microsoft.com/office/drawing/2014/main" id="{451D2077-549B-88E7-B85C-0E0794393B8A}"/>
              </a:ext>
            </a:extLst>
          </p:cNvPr>
          <p:cNvSpPr txBox="1"/>
          <p:nvPr/>
        </p:nvSpPr>
        <p:spPr>
          <a:xfrm>
            <a:off x="28688909" y="13085001"/>
            <a:ext cx="7582755" cy="2585323"/>
          </a:xfrm>
          <a:prstGeom prst="rect">
            <a:avLst/>
          </a:prstGeom>
          <a:noFill/>
        </p:spPr>
        <p:txBody>
          <a:bodyPr wrap="square" rtlCol="0">
            <a:spAutoFit/>
          </a:bodyPr>
          <a:lstStyle/>
          <a:p>
            <a:pPr algn="just"/>
            <a:r>
              <a:rPr lang="en-US" sz="2700" b="1" kern="100" dirty="0">
                <a:effectLst/>
                <a:latin typeface="Times New Roman" panose="02020603050405020304" pitchFamily="18" charset="0"/>
                <a:ea typeface="Aptos" panose="020B0004020202020204" pitchFamily="34" charset="0"/>
                <a:cs typeface="Times New Roman" panose="02020603050405020304" pitchFamily="18" charset="0"/>
              </a:rPr>
              <a:t>Figure 5: Substrate Specificity.</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 Fsa11540Glu is optimally active on gellan gum after a 24-h incubation at 80 ºC, with lower activity on β-glucan, CM-curdlan, and agarose. P-values show differences from an empty vector control (grey bar, </a:t>
            </a:r>
            <a:r>
              <a:rPr lang="en-US" sz="2700" i="1" kern="100" dirty="0">
                <a:effectLst/>
                <a:latin typeface="Times New Roman" panose="02020603050405020304" pitchFamily="18" charset="0"/>
                <a:ea typeface="Aptos" panose="020B0004020202020204" pitchFamily="34" charset="0"/>
                <a:cs typeface="Times New Roman" panose="02020603050405020304" pitchFamily="18" charset="0"/>
              </a:rPr>
              <a:t>p</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 &lt; 0.05)</a:t>
            </a:r>
          </a:p>
          <a:p>
            <a:pPr algn="just"/>
            <a:endParaRPr lang="en-US" sz="2700" b="1" dirty="0">
              <a:latin typeface="Times New Roman" panose="020206030504050203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1FA17E17-E183-DC67-D674-13B88D961FCD}"/>
              </a:ext>
            </a:extLst>
          </p:cNvPr>
          <p:cNvSpPr/>
          <p:nvPr/>
        </p:nvSpPr>
        <p:spPr>
          <a:xfrm>
            <a:off x="28590894" y="25049584"/>
            <a:ext cx="15199218" cy="511739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591CE74-33BA-79FD-B5E1-FF3E7448DA0F}"/>
              </a:ext>
            </a:extLst>
          </p:cNvPr>
          <p:cNvSpPr/>
          <p:nvPr/>
        </p:nvSpPr>
        <p:spPr>
          <a:xfrm>
            <a:off x="28614165" y="31020190"/>
            <a:ext cx="15199216" cy="1728510"/>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a:extLst>
              <a:ext uri="{FF2B5EF4-FFF2-40B4-BE49-F238E27FC236}">
                <a16:creationId xmlns:a16="http://schemas.microsoft.com/office/drawing/2014/main" id="{E1ACF3C2-431D-2315-5FFB-BA53AEBE6B9D}"/>
              </a:ext>
            </a:extLst>
          </p:cNvPr>
          <p:cNvSpPr txBox="1"/>
          <p:nvPr/>
        </p:nvSpPr>
        <p:spPr>
          <a:xfrm>
            <a:off x="28788746" y="22176159"/>
            <a:ext cx="7249544" cy="3415037"/>
          </a:xfrm>
          <a:prstGeom prst="rect">
            <a:avLst/>
          </a:prstGeom>
          <a:noFill/>
        </p:spPr>
        <p:txBody>
          <a:bodyPr wrap="square" rtlCol="0">
            <a:spAutoFit/>
          </a:bodyPr>
          <a:lstStyle/>
          <a:p>
            <a:pPr marL="0" marR="0" algn="just">
              <a:lnSpc>
                <a:spcPct val="115000"/>
              </a:lnSpc>
              <a:spcAft>
                <a:spcPts val="800"/>
              </a:spcAft>
            </a:pPr>
            <a:r>
              <a:rPr lang="en-US" sz="2700" b="1" kern="100" dirty="0">
                <a:effectLst/>
                <a:latin typeface="Times New Roman" panose="02020603050405020304" pitchFamily="18" charset="0"/>
                <a:ea typeface="Aptos" panose="020B0004020202020204" pitchFamily="34" charset="0"/>
                <a:cs typeface="Times New Roman" panose="02020603050405020304" pitchFamily="18" charset="0"/>
              </a:rPr>
              <a:t>Figure 7: Temperature range and optimum</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 Fsa11540Glu was optimally active at 80-90 ºC. Temperatures sharing a letter are not significantly different based on a one-way ANOVA with </a:t>
            </a:r>
            <a:r>
              <a:rPr lang="en-US" sz="2700" i="1" kern="100" dirty="0">
                <a:effectLst/>
                <a:latin typeface="Times New Roman" panose="02020603050405020304" pitchFamily="18" charset="0"/>
                <a:ea typeface="Aptos" panose="020B0004020202020204" pitchFamily="34" charset="0"/>
                <a:cs typeface="Times New Roman" panose="02020603050405020304" pitchFamily="18" charset="0"/>
              </a:rPr>
              <a:t>post-hoc</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 Tukey’s HSD (</a:t>
            </a:r>
            <a:r>
              <a:rPr lang="en-US" sz="2700" i="1" kern="100" dirty="0">
                <a:effectLst/>
                <a:latin typeface="Times New Roman" panose="02020603050405020304" pitchFamily="18" charset="0"/>
                <a:ea typeface="Aptos" panose="020B0004020202020204" pitchFamily="34" charset="0"/>
                <a:cs typeface="Times New Roman" panose="02020603050405020304" pitchFamily="18" charset="0"/>
              </a:rPr>
              <a:t>p </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 0.05).  </a:t>
            </a:r>
          </a:p>
          <a:p>
            <a:pPr marL="0" marR="0" algn="just"/>
            <a:endParaRPr lang="en-US" sz="27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endParaRPr lang="en-US" sz="2700" dirty="0">
              <a:latin typeface="Times New Roman" panose="02020603050405020304" pitchFamily="18" charset="0"/>
              <a:cs typeface="Times New Roman" panose="02020603050405020304" pitchFamily="18" charset="0"/>
            </a:endParaRPr>
          </a:p>
        </p:txBody>
      </p:sp>
      <p:sp>
        <p:nvSpPr>
          <p:cNvPr id="36" name="TextBox 35">
            <a:extLst>
              <a:ext uri="{FF2B5EF4-FFF2-40B4-BE49-F238E27FC236}">
                <a16:creationId xmlns:a16="http://schemas.microsoft.com/office/drawing/2014/main" id="{30E75AC9-B90F-F059-F322-F899DD5F7AA5}"/>
              </a:ext>
            </a:extLst>
          </p:cNvPr>
          <p:cNvSpPr txBox="1"/>
          <p:nvPr/>
        </p:nvSpPr>
        <p:spPr>
          <a:xfrm>
            <a:off x="12716178" y="22207506"/>
            <a:ext cx="15677515" cy="1754326"/>
          </a:xfrm>
          <a:prstGeom prst="rect">
            <a:avLst/>
          </a:prstGeom>
          <a:noFill/>
        </p:spPr>
        <p:txBody>
          <a:bodyPr wrap="square" rtlCol="0">
            <a:spAutoFit/>
          </a:bodyPr>
          <a:lstStyle/>
          <a:p>
            <a:pPr algn="just"/>
            <a:r>
              <a:rPr lang="en-US" sz="2700" b="1" kern="100" dirty="0">
                <a:effectLst/>
                <a:latin typeface="Times New Roman" panose="02020603050405020304" pitchFamily="18" charset="0"/>
                <a:ea typeface="Aptos" panose="020B0004020202020204" pitchFamily="34" charset="0"/>
                <a:cs typeface="Times New Roman" panose="02020603050405020304" pitchFamily="18" charset="0"/>
              </a:rPr>
              <a:t>Figure 3: Computed structure models (CSM) of Fsa11540Glu. (A) </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CSM of native, mature Fsa11540Glu and conserved residues Glu385 and Glu551 (red).</a:t>
            </a:r>
            <a:r>
              <a:rPr lang="en-US" sz="2700" b="1" kern="100" dirty="0">
                <a:effectLst/>
                <a:latin typeface="Times New Roman" panose="02020603050405020304" pitchFamily="18" charset="0"/>
                <a:ea typeface="Aptos" panose="020B0004020202020204" pitchFamily="34" charset="0"/>
                <a:cs typeface="Times New Roman" panose="02020603050405020304" pitchFamily="18" charset="0"/>
              </a:rPr>
              <a:t> (B) </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PAE plot of the native, mature Fsa11540Glu CSM showing  an estimate of the relative location and orientation of each amino acid in comparison with a GH50 crystal structure.</a:t>
            </a:r>
            <a:r>
              <a:rPr lang="en-US" sz="2700" b="1"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27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CB2619EA-57D9-58D5-4EBE-ECA42D586B99}"/>
              </a:ext>
            </a:extLst>
          </p:cNvPr>
          <p:cNvSpPr txBox="1"/>
          <p:nvPr/>
        </p:nvSpPr>
        <p:spPr>
          <a:xfrm rot="10800000" flipV="1">
            <a:off x="36382251" y="12990646"/>
            <a:ext cx="7076499" cy="2454583"/>
          </a:xfrm>
          <a:prstGeom prst="rect">
            <a:avLst/>
          </a:prstGeom>
          <a:noFill/>
        </p:spPr>
        <p:txBody>
          <a:bodyPr wrap="square" rtlCol="0">
            <a:spAutoFit/>
          </a:bodyPr>
          <a:lstStyle/>
          <a:p>
            <a:pPr marL="0" marR="0" algn="just">
              <a:lnSpc>
                <a:spcPct val="115000"/>
              </a:lnSpc>
              <a:spcAft>
                <a:spcPts val="800"/>
              </a:spcAft>
            </a:pPr>
            <a:r>
              <a:rPr lang="en-US" sz="2700" b="1" kern="100" dirty="0">
                <a:effectLst/>
                <a:latin typeface="Times New Roman" panose="02020603050405020304" pitchFamily="18" charset="0"/>
                <a:ea typeface="Aptos" panose="020B0004020202020204" pitchFamily="34" charset="0"/>
                <a:cs typeface="Times New Roman" panose="02020603050405020304" pitchFamily="18" charset="0"/>
              </a:rPr>
              <a:t>Figure 6: pH range and optimum. </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Fsa11540Glu was optimally active on gellan gum at pH 5.5. pH values sharing a letter are not significantly different based on a one-way ANOVA with </a:t>
            </a:r>
            <a:r>
              <a:rPr lang="en-US" sz="2700" i="1" kern="100" dirty="0">
                <a:effectLst/>
                <a:latin typeface="Times New Roman" panose="02020603050405020304" pitchFamily="18" charset="0"/>
                <a:ea typeface="Aptos" panose="020B0004020202020204" pitchFamily="34" charset="0"/>
                <a:cs typeface="Times New Roman" panose="02020603050405020304" pitchFamily="18" charset="0"/>
              </a:rPr>
              <a:t>post-hoc</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 Tukey’s HSD (</a:t>
            </a:r>
            <a:r>
              <a:rPr lang="en-US" sz="2700" i="1" kern="100" dirty="0">
                <a:effectLst/>
                <a:latin typeface="Times New Roman" panose="02020603050405020304" pitchFamily="18" charset="0"/>
                <a:ea typeface="Aptos" panose="020B0004020202020204" pitchFamily="34" charset="0"/>
                <a:cs typeface="Times New Roman" panose="02020603050405020304" pitchFamily="18" charset="0"/>
              </a:rPr>
              <a:t>p </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 0.05). </a:t>
            </a:r>
            <a:endParaRPr lang="en-US" sz="27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2" name="TextBox 41">
            <a:extLst>
              <a:ext uri="{FF2B5EF4-FFF2-40B4-BE49-F238E27FC236}">
                <a16:creationId xmlns:a16="http://schemas.microsoft.com/office/drawing/2014/main" id="{C3984B08-9176-BCB3-8274-9AAE34110325}"/>
              </a:ext>
            </a:extLst>
          </p:cNvPr>
          <p:cNvSpPr txBox="1"/>
          <p:nvPr/>
        </p:nvSpPr>
        <p:spPr>
          <a:xfrm>
            <a:off x="104162" y="5252438"/>
            <a:ext cx="12398609" cy="5909310"/>
          </a:xfrm>
          <a:prstGeom prst="rect">
            <a:avLst/>
          </a:prstGeom>
          <a:noFill/>
        </p:spPr>
        <p:txBody>
          <a:bodyPr wrap="square" rtlCol="0">
            <a:spAutoFit/>
          </a:bodyPr>
          <a:lstStyle/>
          <a:p>
            <a:pPr algn="just"/>
            <a:r>
              <a:rPr lang="en-US" sz="2700" i="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Fervidibacter sacchari, </a:t>
            </a:r>
            <a:r>
              <a:rPr lang="en-US" sz="27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 aerobic hyperthermophile capable of degrading various polysaccharides, is the first member of the class </a:t>
            </a:r>
            <a:r>
              <a:rPr lang="en-US" sz="2700" i="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Fervidibacteria</a:t>
            </a:r>
            <a:r>
              <a:rPr lang="en-US" sz="27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within the phylum </a:t>
            </a:r>
            <a:r>
              <a:rPr lang="en-US" sz="2700" i="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Armatimonadota</a:t>
            </a:r>
            <a:r>
              <a:rPr lang="en-US" sz="27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to be cultured. Its genome encodes 117 predicted glycoside hydrolases (GHs), including two from GH family 50 (GH50). In this study, one of these GH50 enzymes, Fsa11540Glu, was expressed, purified, and functionally characterized. Electrophoresis confirmed the molecular weight at ~137 kDa and suggested the enzyme is a monomer. ColabFold computed structure models (CSMs) also predicted a monomer and identified a putative active site with conserved active site residues Glu385 and Glu551. A screen for GH activity against 12 substrates revealed activity on gellan gum, β-glucan, carboxymethyl (CM) curdlan, and agarose. Despite most GH50s being known for being β-agarases, Fsa11540Glu was optimally active on gellan gum. The enzyme was thermostable for at least one hour at 90 ºC. The optimal temperature was 80-90 ºC and the optimal pH was 5.5.</a:t>
            </a:r>
            <a:endParaRPr lang="en-US" sz="27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endParaRPr lang="en-US" sz="27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43" name="TextBox 42">
            <a:extLst>
              <a:ext uri="{FF2B5EF4-FFF2-40B4-BE49-F238E27FC236}">
                <a16:creationId xmlns:a16="http://schemas.microsoft.com/office/drawing/2014/main" id="{228C864C-4964-577C-44DA-3DB811335E47}"/>
              </a:ext>
            </a:extLst>
          </p:cNvPr>
          <p:cNvSpPr txBox="1"/>
          <p:nvPr/>
        </p:nvSpPr>
        <p:spPr>
          <a:xfrm>
            <a:off x="78818" y="10928561"/>
            <a:ext cx="12487125" cy="757130"/>
          </a:xfrm>
          <a:prstGeom prst="rect">
            <a:avLst/>
          </a:prstGeom>
          <a:solidFill>
            <a:schemeClr val="bg1">
              <a:lumMod val="85000"/>
            </a:schemeClr>
          </a:solidFill>
          <a:ln w="25400">
            <a:solidFill>
              <a:schemeClr val="tx1"/>
            </a:solidFill>
          </a:ln>
        </p:spPr>
        <p:txBody>
          <a:bodyPr wrap="square" rtlCol="0">
            <a:spAutoFit/>
          </a:bodyPr>
          <a:lstStyle/>
          <a:p>
            <a:r>
              <a:rPr lang="en-US" sz="4320" b="1" dirty="0">
                <a:latin typeface="Times New Roman" panose="02020603050405020304" pitchFamily="18" charset="0"/>
                <a:cs typeface="Times New Roman" panose="02020603050405020304" pitchFamily="18" charset="0"/>
              </a:rPr>
              <a:t> Introduction</a:t>
            </a:r>
          </a:p>
        </p:txBody>
      </p:sp>
      <p:sp>
        <p:nvSpPr>
          <p:cNvPr id="44" name="TextBox 43">
            <a:extLst>
              <a:ext uri="{FF2B5EF4-FFF2-40B4-BE49-F238E27FC236}">
                <a16:creationId xmlns:a16="http://schemas.microsoft.com/office/drawing/2014/main" id="{E704CABF-0A1B-3D73-9BD8-412FCAE303BB}"/>
              </a:ext>
            </a:extLst>
          </p:cNvPr>
          <p:cNvSpPr txBox="1"/>
          <p:nvPr/>
        </p:nvSpPr>
        <p:spPr>
          <a:xfrm>
            <a:off x="12637311" y="15760283"/>
            <a:ext cx="15848375" cy="757130"/>
          </a:xfrm>
          <a:prstGeom prst="rect">
            <a:avLst/>
          </a:prstGeom>
          <a:solidFill>
            <a:schemeClr val="bg2">
              <a:lumMod val="90000"/>
            </a:schemeClr>
          </a:solidFill>
          <a:ln w="25400">
            <a:solidFill>
              <a:schemeClr val="accent1"/>
            </a:solidFill>
          </a:ln>
        </p:spPr>
        <p:txBody>
          <a:bodyPr wrap="square" rtlCol="0">
            <a:spAutoFit/>
          </a:bodyPr>
          <a:lstStyle/>
          <a:p>
            <a:r>
              <a:rPr lang="en-US" sz="4320" b="1" dirty="0">
                <a:latin typeface="Times New Roman" panose="02020603050405020304" pitchFamily="18" charset="0"/>
                <a:cs typeface="Times New Roman" panose="02020603050405020304" pitchFamily="18" charset="0"/>
              </a:rPr>
              <a:t> Results</a:t>
            </a:r>
          </a:p>
        </p:txBody>
      </p:sp>
      <p:sp>
        <p:nvSpPr>
          <p:cNvPr id="46" name="TextBox 45">
            <a:extLst>
              <a:ext uri="{FF2B5EF4-FFF2-40B4-BE49-F238E27FC236}">
                <a16:creationId xmlns:a16="http://schemas.microsoft.com/office/drawing/2014/main" id="{AAF7691C-4C51-2D7A-F62A-6666FE337B82}"/>
              </a:ext>
            </a:extLst>
          </p:cNvPr>
          <p:cNvSpPr txBox="1"/>
          <p:nvPr/>
        </p:nvSpPr>
        <p:spPr>
          <a:xfrm>
            <a:off x="12626995" y="4421126"/>
            <a:ext cx="15858692" cy="757130"/>
          </a:xfrm>
          <a:prstGeom prst="rect">
            <a:avLst/>
          </a:prstGeom>
          <a:solidFill>
            <a:schemeClr val="bg2">
              <a:lumMod val="90000"/>
            </a:schemeClr>
          </a:solidFill>
          <a:ln w="25400">
            <a:solidFill>
              <a:schemeClr val="tx1"/>
            </a:solidFill>
          </a:ln>
        </p:spPr>
        <p:txBody>
          <a:bodyPr wrap="square" rtlCol="0">
            <a:spAutoFit/>
          </a:bodyPr>
          <a:lstStyle/>
          <a:p>
            <a:r>
              <a:rPr lang="en-US" sz="4320" b="1" dirty="0">
                <a:latin typeface="Times New Roman" panose="02020603050405020304" pitchFamily="18" charset="0"/>
                <a:cs typeface="Times New Roman" panose="02020603050405020304" pitchFamily="18" charset="0"/>
              </a:rPr>
              <a:t> Methods</a:t>
            </a:r>
          </a:p>
        </p:txBody>
      </p:sp>
      <p:sp>
        <p:nvSpPr>
          <p:cNvPr id="47" name="TextBox 46">
            <a:extLst>
              <a:ext uri="{FF2B5EF4-FFF2-40B4-BE49-F238E27FC236}">
                <a16:creationId xmlns:a16="http://schemas.microsoft.com/office/drawing/2014/main" id="{5AF84D07-48A7-57B1-7986-4E4F0D39DF93}"/>
              </a:ext>
            </a:extLst>
          </p:cNvPr>
          <p:cNvSpPr txBox="1"/>
          <p:nvPr/>
        </p:nvSpPr>
        <p:spPr>
          <a:xfrm>
            <a:off x="28590894" y="25049584"/>
            <a:ext cx="15211401" cy="757130"/>
          </a:xfrm>
          <a:prstGeom prst="rect">
            <a:avLst/>
          </a:prstGeom>
          <a:solidFill>
            <a:schemeClr val="bg2">
              <a:lumMod val="90000"/>
            </a:schemeClr>
          </a:solidFill>
          <a:ln w="25400">
            <a:solidFill>
              <a:schemeClr val="tx1"/>
            </a:solidFill>
          </a:ln>
        </p:spPr>
        <p:txBody>
          <a:bodyPr wrap="square" rtlCol="0">
            <a:spAutoFit/>
          </a:bodyPr>
          <a:lstStyle/>
          <a:p>
            <a:r>
              <a:rPr lang="en-US" sz="4320" b="1" dirty="0">
                <a:latin typeface="Times New Roman" panose="02020603050405020304" pitchFamily="18" charset="0"/>
                <a:cs typeface="Times New Roman" panose="02020603050405020304" pitchFamily="18" charset="0"/>
              </a:rPr>
              <a:t> Conclusion</a:t>
            </a:r>
          </a:p>
        </p:txBody>
      </p:sp>
      <p:sp>
        <p:nvSpPr>
          <p:cNvPr id="48" name="TextBox 47">
            <a:extLst>
              <a:ext uri="{FF2B5EF4-FFF2-40B4-BE49-F238E27FC236}">
                <a16:creationId xmlns:a16="http://schemas.microsoft.com/office/drawing/2014/main" id="{EA6D2093-BB3A-D38E-9CF0-200A60C01779}"/>
              </a:ext>
            </a:extLst>
          </p:cNvPr>
          <p:cNvSpPr txBox="1"/>
          <p:nvPr/>
        </p:nvSpPr>
        <p:spPr>
          <a:xfrm>
            <a:off x="28614165" y="30335904"/>
            <a:ext cx="15199217" cy="769441"/>
          </a:xfrm>
          <a:prstGeom prst="rect">
            <a:avLst/>
          </a:prstGeom>
          <a:solidFill>
            <a:schemeClr val="bg2">
              <a:lumMod val="90000"/>
            </a:schemeClr>
          </a:solidFill>
          <a:ln w="25400">
            <a:solidFill>
              <a:schemeClr val="tx1"/>
            </a:solidFill>
          </a:ln>
        </p:spPr>
        <p:txBody>
          <a:bodyPr wrap="square" rtlCol="0">
            <a:spAutoFit/>
          </a:bodyPr>
          <a:lstStyle/>
          <a:p>
            <a:r>
              <a:rPr lang="en-US" sz="4320" b="1" dirty="0">
                <a:latin typeface="Times New Roman" panose="02020603050405020304" pitchFamily="18" charset="0"/>
                <a:cs typeface="Times New Roman" panose="02020603050405020304" pitchFamily="18" charset="0"/>
              </a:rPr>
              <a:t> </a:t>
            </a:r>
            <a:r>
              <a:rPr lang="en-US" sz="4400" b="1" i="0" dirty="0">
                <a:solidFill>
                  <a:srgbClr val="222222"/>
                </a:solidFill>
                <a:effectLst/>
                <a:latin typeface="Times New Roman" panose="02020603050405020304" pitchFamily="18" charset="0"/>
                <a:cs typeface="Times New Roman" panose="02020603050405020304" pitchFamily="18" charset="0"/>
              </a:rPr>
              <a:t>Acknowledgments</a:t>
            </a:r>
            <a:endParaRPr lang="en-US" sz="4320" b="1" dirty="0">
              <a:latin typeface="Times New Roman" panose="02020603050405020304" pitchFamily="18" charset="0"/>
              <a:cs typeface="Times New Roman" panose="02020603050405020304" pitchFamily="18" charset="0"/>
            </a:endParaRPr>
          </a:p>
        </p:txBody>
      </p:sp>
      <p:graphicFrame>
        <p:nvGraphicFramePr>
          <p:cNvPr id="49" name="Chart 48">
            <a:extLst>
              <a:ext uri="{FF2B5EF4-FFF2-40B4-BE49-F238E27FC236}">
                <a16:creationId xmlns:a16="http://schemas.microsoft.com/office/drawing/2014/main" id="{6EB15BBC-FFAF-5258-CEFD-92DF14EE6279}"/>
              </a:ext>
            </a:extLst>
          </p:cNvPr>
          <p:cNvGraphicFramePr>
            <a:graphicFrameLocks/>
          </p:cNvGraphicFramePr>
          <p:nvPr>
            <p:extLst>
              <p:ext uri="{D42A27DB-BD31-4B8C-83A1-F6EECF244321}">
                <p14:modId xmlns:p14="http://schemas.microsoft.com/office/powerpoint/2010/main" val="620328864"/>
              </p:ext>
            </p:extLst>
          </p:nvPr>
        </p:nvGraphicFramePr>
        <p:xfrm>
          <a:off x="28788746" y="4612010"/>
          <a:ext cx="7482917" cy="834026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0" name="Chart 49">
            <a:extLst>
              <a:ext uri="{FF2B5EF4-FFF2-40B4-BE49-F238E27FC236}">
                <a16:creationId xmlns:a16="http://schemas.microsoft.com/office/drawing/2014/main" id="{95286B69-DF90-0E03-2B28-68D80703AE38}"/>
              </a:ext>
            </a:extLst>
          </p:cNvPr>
          <p:cNvGraphicFramePr>
            <a:graphicFrameLocks/>
          </p:cNvGraphicFramePr>
          <p:nvPr>
            <p:extLst>
              <p:ext uri="{D42A27DB-BD31-4B8C-83A1-F6EECF244321}">
                <p14:modId xmlns:p14="http://schemas.microsoft.com/office/powerpoint/2010/main" val="4162637110"/>
              </p:ext>
            </p:extLst>
          </p:nvPr>
        </p:nvGraphicFramePr>
        <p:xfrm>
          <a:off x="36271664" y="4596622"/>
          <a:ext cx="7399544" cy="827286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1" name="Chart 50">
            <a:extLst>
              <a:ext uri="{FF2B5EF4-FFF2-40B4-BE49-F238E27FC236}">
                <a16:creationId xmlns:a16="http://schemas.microsoft.com/office/drawing/2014/main" id="{809A9FB1-2FEE-C08D-BBD8-B784DB4BB18A}"/>
              </a:ext>
            </a:extLst>
          </p:cNvPr>
          <p:cNvGraphicFramePr>
            <a:graphicFrameLocks/>
          </p:cNvGraphicFramePr>
          <p:nvPr>
            <p:extLst>
              <p:ext uri="{D42A27DB-BD31-4B8C-83A1-F6EECF244321}">
                <p14:modId xmlns:p14="http://schemas.microsoft.com/office/powerpoint/2010/main" val="1597093607"/>
              </p:ext>
            </p:extLst>
          </p:nvPr>
        </p:nvGraphicFramePr>
        <p:xfrm>
          <a:off x="36101221" y="15600397"/>
          <a:ext cx="7655846" cy="641443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2" name="Chart 51">
            <a:extLst>
              <a:ext uri="{FF2B5EF4-FFF2-40B4-BE49-F238E27FC236}">
                <a16:creationId xmlns:a16="http://schemas.microsoft.com/office/drawing/2014/main" id="{22031745-02B6-E043-C832-A45457A5FDC2}"/>
              </a:ext>
            </a:extLst>
          </p:cNvPr>
          <p:cNvGraphicFramePr>
            <a:graphicFrameLocks/>
          </p:cNvGraphicFramePr>
          <p:nvPr>
            <p:extLst>
              <p:ext uri="{D42A27DB-BD31-4B8C-83A1-F6EECF244321}">
                <p14:modId xmlns:p14="http://schemas.microsoft.com/office/powerpoint/2010/main" val="1294054070"/>
              </p:ext>
            </p:extLst>
          </p:nvPr>
        </p:nvGraphicFramePr>
        <p:xfrm>
          <a:off x="28819004" y="15502816"/>
          <a:ext cx="7129536" cy="6414437"/>
        </p:xfrm>
        <a:graphic>
          <a:graphicData uri="http://schemas.openxmlformats.org/drawingml/2006/chart">
            <c:chart xmlns:c="http://schemas.openxmlformats.org/drawingml/2006/chart" xmlns:r="http://schemas.openxmlformats.org/officeDocument/2006/relationships" r:id="rId6"/>
          </a:graphicData>
        </a:graphic>
      </p:graphicFrame>
      <p:pic>
        <p:nvPicPr>
          <p:cNvPr id="53" name="Picture 52">
            <a:extLst>
              <a:ext uri="{FF2B5EF4-FFF2-40B4-BE49-F238E27FC236}">
                <a16:creationId xmlns:a16="http://schemas.microsoft.com/office/drawing/2014/main" id="{03F605B4-5927-AD53-52D8-873D63FB21E4}"/>
              </a:ext>
            </a:extLst>
          </p:cNvPr>
          <p:cNvPicPr>
            <a:picLocks noChangeAspect="1"/>
          </p:cNvPicPr>
          <p:nvPr/>
        </p:nvPicPr>
        <p:blipFill>
          <a:blip r:embed="rId7"/>
          <a:stretch>
            <a:fillRect/>
          </a:stretch>
        </p:blipFill>
        <p:spPr>
          <a:xfrm>
            <a:off x="34838658" y="-927943"/>
            <a:ext cx="9375668" cy="6250445"/>
          </a:xfrm>
          <a:prstGeom prst="rect">
            <a:avLst/>
          </a:prstGeom>
        </p:spPr>
      </p:pic>
      <p:sp>
        <p:nvSpPr>
          <p:cNvPr id="63" name="TextBox 62">
            <a:extLst>
              <a:ext uri="{FF2B5EF4-FFF2-40B4-BE49-F238E27FC236}">
                <a16:creationId xmlns:a16="http://schemas.microsoft.com/office/drawing/2014/main" id="{F0DBDDA0-110A-DD15-ED4F-C027DBE42489}"/>
              </a:ext>
            </a:extLst>
          </p:cNvPr>
          <p:cNvSpPr txBox="1"/>
          <p:nvPr/>
        </p:nvSpPr>
        <p:spPr>
          <a:xfrm>
            <a:off x="28666640" y="31057129"/>
            <a:ext cx="15123472" cy="1754326"/>
          </a:xfrm>
          <a:prstGeom prst="rect">
            <a:avLst/>
          </a:prstGeom>
          <a:noFill/>
        </p:spPr>
        <p:txBody>
          <a:bodyPr wrap="square" rtlCol="0">
            <a:spAutoFit/>
          </a:bodyPr>
          <a:lstStyle/>
          <a:p>
            <a:pPr algn="just"/>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This material is based upon work supported by NVSGC under Grant No. 80NSSC20M0043, 80NNSC17KO548, and </a:t>
            </a:r>
            <a:r>
              <a:rPr lang="en-US" sz="2700" b="0" i="0" dirty="0">
                <a:solidFill>
                  <a:srgbClr val="222222"/>
                </a:solidFill>
                <a:effectLst/>
                <a:latin typeface="Times New Roman" panose="02020603050405020304" pitchFamily="18" charset="0"/>
                <a:cs typeface="Times New Roman" panose="02020603050405020304" pitchFamily="18" charset="0"/>
              </a:rPr>
              <a:t>NV-80NSSC21M0157</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 and by NSF (DEB 1557042). We thank Casey Hall-Wheeler and Monika M. A. Karney for providing training for the use of the SpectraMax Plus Plate Reader and SDS-PAGE, respectively. </a:t>
            </a:r>
            <a:endParaRPr lang="en-US" sz="2700" dirty="0">
              <a:latin typeface="Times New Roman" panose="02020603050405020304" pitchFamily="18" charset="0"/>
              <a:cs typeface="Times New Roman" panose="02020603050405020304" pitchFamily="18" charset="0"/>
            </a:endParaRPr>
          </a:p>
        </p:txBody>
      </p:sp>
      <p:pic>
        <p:nvPicPr>
          <p:cNvPr id="1033" name="Picture 1032">
            <a:extLst>
              <a:ext uri="{FF2B5EF4-FFF2-40B4-BE49-F238E27FC236}">
                <a16:creationId xmlns:a16="http://schemas.microsoft.com/office/drawing/2014/main" id="{1D9FEBDE-D7B6-DC30-0578-6EAE7C5975B3}"/>
              </a:ext>
            </a:extLst>
          </p:cNvPr>
          <p:cNvPicPr>
            <a:picLocks noChangeAspect="1"/>
          </p:cNvPicPr>
          <p:nvPr/>
        </p:nvPicPr>
        <p:blipFill>
          <a:blip r:embed="rId8"/>
          <a:stretch>
            <a:fillRect/>
          </a:stretch>
        </p:blipFill>
        <p:spPr>
          <a:xfrm>
            <a:off x="4539648" y="11844378"/>
            <a:ext cx="7840811" cy="4585687"/>
          </a:xfrm>
          <a:prstGeom prst="rect">
            <a:avLst/>
          </a:prstGeom>
        </p:spPr>
      </p:pic>
      <p:sp>
        <p:nvSpPr>
          <p:cNvPr id="1034" name="TextBox 1033">
            <a:extLst>
              <a:ext uri="{FF2B5EF4-FFF2-40B4-BE49-F238E27FC236}">
                <a16:creationId xmlns:a16="http://schemas.microsoft.com/office/drawing/2014/main" id="{D5CA9CC6-7B53-EC09-66FC-3927B6C9FB46}"/>
              </a:ext>
            </a:extLst>
          </p:cNvPr>
          <p:cNvSpPr txBox="1"/>
          <p:nvPr/>
        </p:nvSpPr>
        <p:spPr>
          <a:xfrm>
            <a:off x="219993" y="11721041"/>
            <a:ext cx="4127700" cy="5078313"/>
          </a:xfrm>
          <a:prstGeom prst="rect">
            <a:avLst/>
          </a:prstGeom>
          <a:noFill/>
        </p:spPr>
        <p:txBody>
          <a:bodyPr wrap="square" rtlCol="0">
            <a:spAutoFit/>
          </a:bodyPr>
          <a:lstStyle/>
          <a:p>
            <a:pPr algn="just"/>
            <a:r>
              <a:rPr lang="en-US" sz="2700" kern="0" dirty="0">
                <a:solidFill>
                  <a:srgbClr val="000000"/>
                </a:solidFill>
                <a:effectLst/>
                <a:latin typeface="Times New Roman" panose="02020603050405020304" pitchFamily="18" charset="0"/>
                <a:ea typeface="Times New Roman" panose="02020603050405020304" pitchFamily="18" charset="0"/>
              </a:rPr>
              <a:t>Hyperthermophilic bacteria and archaea have optimal growth temperatures &gt;80 ºC and thrive in geothermal environments. We recently isolated </a:t>
            </a:r>
            <a:r>
              <a:rPr lang="en-US" sz="2700" i="1" kern="0" dirty="0">
                <a:solidFill>
                  <a:srgbClr val="000000"/>
                </a:solidFill>
                <a:effectLst/>
                <a:latin typeface="Times New Roman" panose="02020603050405020304" pitchFamily="18" charset="0"/>
                <a:ea typeface="Times New Roman" panose="02020603050405020304" pitchFamily="18" charset="0"/>
              </a:rPr>
              <a:t>Fervidibacter sacchari</a:t>
            </a:r>
            <a:r>
              <a:rPr lang="en-US" sz="2700" kern="0" dirty="0">
                <a:solidFill>
                  <a:srgbClr val="000000"/>
                </a:solidFill>
                <a:effectLst/>
                <a:latin typeface="Times New Roman" panose="02020603050405020304" pitchFamily="18" charset="0"/>
                <a:ea typeface="Times New Roman" panose="02020603050405020304" pitchFamily="18" charset="0"/>
              </a:rPr>
              <a:t> from Great Boiling Spring </a:t>
            </a:r>
            <a:r>
              <a:rPr lang="en-US" sz="2700" b="1" kern="0" dirty="0">
                <a:solidFill>
                  <a:srgbClr val="000000"/>
                </a:solidFill>
                <a:effectLst/>
                <a:latin typeface="Times New Roman" panose="02020603050405020304" pitchFamily="18" charset="0"/>
                <a:ea typeface="Times New Roman" panose="02020603050405020304" pitchFamily="18" charset="0"/>
              </a:rPr>
              <a:t>(Figure 1</a:t>
            </a:r>
            <a:r>
              <a:rPr lang="en-US" sz="2700" kern="0" dirty="0">
                <a:solidFill>
                  <a:srgbClr val="000000"/>
                </a:solidFill>
                <a:effectLst/>
                <a:latin typeface="Times New Roman" panose="02020603050405020304" pitchFamily="18" charset="0"/>
                <a:ea typeface="Times New Roman" panose="02020603050405020304" pitchFamily="18" charset="0"/>
              </a:rPr>
              <a:t>). </a:t>
            </a:r>
            <a:r>
              <a:rPr lang="en-US" sz="2700" i="1" kern="0" dirty="0">
                <a:solidFill>
                  <a:srgbClr val="000000"/>
                </a:solidFill>
                <a:effectLst/>
                <a:latin typeface="Times New Roman" panose="02020603050405020304" pitchFamily="18" charset="0"/>
                <a:ea typeface="Times New Roman" panose="02020603050405020304" pitchFamily="18" charset="0"/>
              </a:rPr>
              <a:t>F. sacchari</a:t>
            </a:r>
            <a:r>
              <a:rPr lang="en-US" sz="2700" kern="0" dirty="0">
                <a:solidFill>
                  <a:srgbClr val="000000"/>
                </a:solidFill>
                <a:effectLst/>
                <a:latin typeface="Times New Roman" panose="02020603050405020304" pitchFamily="18" charset="0"/>
                <a:ea typeface="Times New Roman" panose="02020603050405020304" pitchFamily="18" charset="0"/>
              </a:rPr>
              <a:t> is</a:t>
            </a:r>
            <a:r>
              <a:rPr lang="en-US" sz="2700" i="1" kern="0" dirty="0">
                <a:solidFill>
                  <a:srgbClr val="000000"/>
                </a:solidFill>
                <a:effectLst/>
                <a:latin typeface="Times New Roman" panose="02020603050405020304" pitchFamily="18" charset="0"/>
                <a:ea typeface="Times New Roman" panose="02020603050405020304" pitchFamily="18" charset="0"/>
              </a:rPr>
              <a:t> </a:t>
            </a:r>
            <a:r>
              <a:rPr lang="en-US" sz="2700" kern="0" dirty="0">
                <a:solidFill>
                  <a:srgbClr val="000000"/>
                </a:solidFill>
                <a:effectLst/>
                <a:latin typeface="Times New Roman" panose="02020603050405020304" pitchFamily="18" charset="0"/>
                <a:ea typeface="Times New Roman" panose="02020603050405020304" pitchFamily="18" charset="0"/>
              </a:rPr>
              <a:t>the only cultured aerobic hyperthermophile that specializes in polysaccharide catabolism</a:t>
            </a:r>
            <a:endParaRPr lang="en-US" sz="27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1035" name="TextBox 1034">
            <a:extLst>
              <a:ext uri="{FF2B5EF4-FFF2-40B4-BE49-F238E27FC236}">
                <a16:creationId xmlns:a16="http://schemas.microsoft.com/office/drawing/2014/main" id="{1E26C291-0567-DBAE-968D-43AF01042339}"/>
              </a:ext>
            </a:extLst>
          </p:cNvPr>
          <p:cNvSpPr txBox="1"/>
          <p:nvPr/>
        </p:nvSpPr>
        <p:spPr>
          <a:xfrm>
            <a:off x="4809350" y="16458261"/>
            <a:ext cx="7547452" cy="507831"/>
          </a:xfrm>
          <a:prstGeom prst="rect">
            <a:avLst/>
          </a:prstGeom>
          <a:noFill/>
        </p:spPr>
        <p:txBody>
          <a:bodyPr wrap="square" rtlCol="0">
            <a:spAutoFit/>
          </a:bodyPr>
          <a:lstStyle/>
          <a:p>
            <a:r>
              <a:rPr lang="en-US" sz="2700" b="1" dirty="0">
                <a:latin typeface="Times New Roman" panose="02020603050405020304" pitchFamily="18" charset="0"/>
                <a:cs typeface="Times New Roman" panose="02020603050405020304" pitchFamily="18" charset="0"/>
              </a:rPr>
              <a:t>Figure 1:</a:t>
            </a:r>
            <a:r>
              <a:rPr lang="en-US" sz="2700" b="1" u="none" strike="noStrike" dirty="0">
                <a:solidFill>
                  <a:srgbClr val="000000"/>
                </a:solidFill>
                <a:effectLst/>
                <a:latin typeface="Times New Roman" panose="02020603050405020304" pitchFamily="18" charset="0"/>
                <a:cs typeface="Times New Roman" panose="02020603050405020304" pitchFamily="18" charset="0"/>
              </a:rPr>
              <a:t> Great Boiling Spring, Gerlach, Nevada.</a:t>
            </a:r>
            <a:endParaRPr lang="en-US" sz="2700" b="1" dirty="0">
              <a:latin typeface="Times New Roman" panose="02020603050405020304" pitchFamily="18" charset="0"/>
              <a:cs typeface="Times New Roman" panose="02020603050405020304" pitchFamily="18" charset="0"/>
            </a:endParaRPr>
          </a:p>
        </p:txBody>
      </p:sp>
      <p:sp>
        <p:nvSpPr>
          <p:cNvPr id="1036" name="TextBox 1035">
            <a:extLst>
              <a:ext uri="{FF2B5EF4-FFF2-40B4-BE49-F238E27FC236}">
                <a16:creationId xmlns:a16="http://schemas.microsoft.com/office/drawing/2014/main" id="{97BCA385-5CBD-D51D-9D73-47C5AA790447}"/>
              </a:ext>
            </a:extLst>
          </p:cNvPr>
          <p:cNvSpPr txBox="1"/>
          <p:nvPr/>
        </p:nvSpPr>
        <p:spPr>
          <a:xfrm>
            <a:off x="12666209" y="30074285"/>
            <a:ext cx="15777452" cy="2585323"/>
          </a:xfrm>
          <a:prstGeom prst="rect">
            <a:avLst/>
          </a:prstGeom>
          <a:noFill/>
        </p:spPr>
        <p:txBody>
          <a:bodyPr wrap="square" rtlCol="0">
            <a:spAutoFit/>
          </a:bodyPr>
          <a:lstStyle/>
          <a:p>
            <a:pPr algn="just"/>
            <a:r>
              <a:rPr lang="en-US" sz="2700" b="1" kern="100" dirty="0">
                <a:effectLst/>
                <a:latin typeface="Times New Roman" panose="02020603050405020304" pitchFamily="18" charset="0"/>
                <a:ea typeface="Aptos" panose="020B0004020202020204" pitchFamily="34" charset="0"/>
                <a:cs typeface="Times New Roman" panose="02020603050405020304" pitchFamily="18" charset="0"/>
              </a:rPr>
              <a:t>Figure 4A: SDS-PAGE of purified Fsa11540Glu. </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Lane 1: </a:t>
            </a:r>
            <a:r>
              <a:rPr lang="en-US" sz="2700" kern="100" dirty="0" err="1">
                <a:effectLst/>
                <a:latin typeface="Times New Roman" panose="02020603050405020304" pitchFamily="18" charset="0"/>
                <a:ea typeface="Aptos" panose="020B0004020202020204" pitchFamily="34" charset="0"/>
                <a:cs typeface="Times New Roman" panose="02020603050405020304" pitchFamily="18" charset="0"/>
              </a:rPr>
              <a:t>BriteRuler</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 Pre-stained Protein Ladder (Abcam, Cambridge, United Kingdom); 2: heat-purified recombinant Fsa11540Glu containing N-terminal 6 × His tag, GB1 solubility tag, and TEV protease site. Recombinant, mature Fsa111540 has a molecular weight of ~137 kDa.</a:t>
            </a:r>
            <a:r>
              <a:rPr lang="en-US" sz="2700" b="1"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2700" b="1" dirty="0">
              <a:solidFill>
                <a:srgbClr val="000000"/>
              </a:solidFill>
              <a:latin typeface="Times New Roman" panose="02020603050405020304" pitchFamily="18" charset="0"/>
              <a:ea typeface="Aptos" panose="020B0004020202020204" pitchFamily="34" charset="0"/>
              <a:cs typeface="Times New Roman" panose="02020603050405020304" pitchFamily="18" charset="0"/>
            </a:endParaRPr>
          </a:p>
          <a:p>
            <a:pPr algn="just"/>
            <a:r>
              <a:rPr lang="en-US" sz="2700" b="1" kern="100" dirty="0">
                <a:effectLst/>
                <a:latin typeface="Times New Roman" panose="02020603050405020304" pitchFamily="18" charset="0"/>
                <a:ea typeface="Aptos" panose="020B0004020202020204" pitchFamily="34" charset="0"/>
                <a:cs typeface="Times New Roman" panose="02020603050405020304" pitchFamily="18" charset="0"/>
              </a:rPr>
              <a:t>Figure 4B: Native PAGE of purified Fsa11540Glu. </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Lane 1: </a:t>
            </a:r>
            <a:r>
              <a:rPr lang="en-US" sz="2700" kern="100" dirty="0" err="1">
                <a:effectLst/>
                <a:latin typeface="Times New Roman" panose="02020603050405020304" pitchFamily="18" charset="0"/>
                <a:ea typeface="Aptos" panose="020B0004020202020204" pitchFamily="34" charset="0"/>
                <a:cs typeface="Times New Roman" panose="02020603050405020304" pitchFamily="18" charset="0"/>
              </a:rPr>
              <a:t>PageRuler</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 Plus Pre-stained Protein Ladder (</a:t>
            </a:r>
            <a:r>
              <a:rPr lang="en-US" sz="2700" kern="100" dirty="0" err="1">
                <a:effectLst/>
                <a:latin typeface="Times New Roman" panose="02020603050405020304" pitchFamily="18" charset="0"/>
                <a:ea typeface="Aptos" panose="020B0004020202020204" pitchFamily="34" charset="0"/>
                <a:cs typeface="Times New Roman" panose="02020603050405020304" pitchFamily="18" charset="0"/>
              </a:rPr>
              <a:t>Thermo</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 Scientific, Vilnius, Lithuania); 2: heat-purified recombinant Fsa11540Glu containing N-terminal 6 × His tag, GB1 solubility tag, and TEV protease site.  </a:t>
            </a:r>
          </a:p>
        </p:txBody>
      </p:sp>
      <p:sp>
        <p:nvSpPr>
          <p:cNvPr id="1037" name="TextBox 1036">
            <a:extLst>
              <a:ext uri="{FF2B5EF4-FFF2-40B4-BE49-F238E27FC236}">
                <a16:creationId xmlns:a16="http://schemas.microsoft.com/office/drawing/2014/main" id="{33F62490-2857-20BF-8472-09FB3E057DC1}"/>
              </a:ext>
            </a:extLst>
          </p:cNvPr>
          <p:cNvSpPr txBox="1"/>
          <p:nvPr/>
        </p:nvSpPr>
        <p:spPr>
          <a:xfrm>
            <a:off x="6563110" y="25515972"/>
            <a:ext cx="5884358" cy="7155805"/>
          </a:xfrm>
          <a:prstGeom prst="rect">
            <a:avLst/>
          </a:prstGeom>
          <a:noFill/>
        </p:spPr>
        <p:txBody>
          <a:bodyPr wrap="square" rtlCol="0">
            <a:spAutoFit/>
          </a:bodyPr>
          <a:lstStyle/>
          <a:p>
            <a:pPr algn="just"/>
            <a:r>
              <a:rPr lang="en-US" sz="2700" kern="0" dirty="0">
                <a:solidFill>
                  <a:srgbClr val="000000"/>
                </a:solidFill>
                <a:effectLst/>
                <a:latin typeface="Times New Roman" panose="02020603050405020304" pitchFamily="18" charset="0"/>
                <a:ea typeface="Times New Roman" panose="02020603050405020304" pitchFamily="18" charset="0"/>
              </a:rPr>
              <a:t>GH family 50 is an understudied family with only 38 of the 1,631 GH50s in the Carbohydrate-Active </a:t>
            </a:r>
            <a:r>
              <a:rPr lang="en-US" sz="2700" kern="0" dirty="0" err="1">
                <a:solidFill>
                  <a:srgbClr val="000000"/>
                </a:solidFill>
                <a:effectLst/>
                <a:latin typeface="Times New Roman" panose="02020603050405020304" pitchFamily="18" charset="0"/>
                <a:ea typeface="Times New Roman" panose="02020603050405020304" pitchFamily="18" charset="0"/>
              </a:rPr>
              <a:t>EnZyme</a:t>
            </a:r>
            <a:r>
              <a:rPr lang="en-US" sz="2700" kern="0" dirty="0">
                <a:solidFill>
                  <a:srgbClr val="000000"/>
                </a:solidFill>
                <a:effectLst/>
                <a:latin typeface="Times New Roman" panose="02020603050405020304" pitchFamily="18" charset="0"/>
                <a:ea typeface="Times New Roman" panose="02020603050405020304" pitchFamily="18" charset="0"/>
              </a:rPr>
              <a:t> (CAZy) Database (</a:t>
            </a:r>
            <a:r>
              <a:rPr lang="en-US" sz="2700" kern="0" dirty="0" err="1">
                <a:solidFill>
                  <a:srgbClr val="000000"/>
                </a:solidFill>
                <a:effectLst/>
                <a:latin typeface="Times New Roman" panose="02020603050405020304" pitchFamily="18" charset="0"/>
                <a:ea typeface="Times New Roman" panose="02020603050405020304" pitchFamily="18" charset="0"/>
              </a:rPr>
              <a:t>cazy.org</a:t>
            </a:r>
            <a:r>
              <a:rPr lang="en-US" sz="2700" kern="0" dirty="0">
                <a:solidFill>
                  <a:srgbClr val="000000"/>
                </a:solidFill>
                <a:effectLst/>
                <a:latin typeface="Times New Roman" panose="02020603050405020304" pitchFamily="18" charset="0"/>
                <a:ea typeface="Times New Roman" panose="02020603050405020304" pitchFamily="18" charset="0"/>
              </a:rPr>
              <a:t>) functionally characterized. Here we expressed, purified, and characterized the second GH50 enzyme in </a:t>
            </a:r>
            <a:r>
              <a:rPr lang="en-US" sz="2700" i="1" kern="0" dirty="0">
                <a:solidFill>
                  <a:srgbClr val="000000"/>
                </a:solidFill>
                <a:effectLst/>
                <a:latin typeface="Times New Roman" panose="02020603050405020304" pitchFamily="18" charset="0"/>
                <a:ea typeface="Times New Roman" panose="02020603050405020304" pitchFamily="18" charset="0"/>
              </a:rPr>
              <a:t>F. sacchari</a:t>
            </a:r>
            <a:r>
              <a:rPr lang="en-US" sz="2700" kern="0" dirty="0">
                <a:solidFill>
                  <a:srgbClr val="000000"/>
                </a:solidFill>
                <a:effectLst/>
                <a:latin typeface="Times New Roman" panose="02020603050405020304" pitchFamily="18" charset="0"/>
                <a:ea typeface="Times New Roman" panose="02020603050405020304" pitchFamily="18" charset="0"/>
              </a:rPr>
              <a:t>, Fsa11540Glu, to contribute to our understanding of </a:t>
            </a:r>
            <a:r>
              <a:rPr lang="en-US" sz="2700" i="1" kern="0" dirty="0">
                <a:solidFill>
                  <a:srgbClr val="000000"/>
                </a:solidFill>
                <a:effectLst/>
                <a:latin typeface="Times New Roman" panose="02020603050405020304" pitchFamily="18" charset="0"/>
                <a:ea typeface="Times New Roman" panose="02020603050405020304" pitchFamily="18" charset="0"/>
              </a:rPr>
              <a:t>F. sacchari </a:t>
            </a:r>
            <a:r>
              <a:rPr lang="en-US" sz="2700" kern="0" dirty="0">
                <a:solidFill>
                  <a:srgbClr val="000000"/>
                </a:solidFill>
                <a:effectLst/>
                <a:latin typeface="Times New Roman" panose="02020603050405020304" pitchFamily="18" charset="0"/>
                <a:ea typeface="Times New Roman" panose="02020603050405020304" pitchFamily="18" charset="0"/>
              </a:rPr>
              <a:t>and its contribution to polysaccharide degradation in geothermal springs. Because it is an extremophile that inhabits an early-Earth-like environment, the study of </a:t>
            </a:r>
            <a:r>
              <a:rPr lang="en-US" sz="2700" i="1" kern="0" dirty="0">
                <a:solidFill>
                  <a:srgbClr val="000000"/>
                </a:solidFill>
                <a:effectLst/>
                <a:latin typeface="Times New Roman" panose="02020603050405020304" pitchFamily="18" charset="0"/>
                <a:ea typeface="Times New Roman" panose="02020603050405020304" pitchFamily="18" charset="0"/>
              </a:rPr>
              <a:t>F. sacchari</a:t>
            </a:r>
            <a:r>
              <a:rPr lang="en-US" sz="2700" kern="0" dirty="0">
                <a:solidFill>
                  <a:srgbClr val="000000"/>
                </a:solidFill>
                <a:effectLst/>
                <a:latin typeface="Times New Roman" panose="02020603050405020304" pitchFamily="18" charset="0"/>
                <a:ea typeface="Times New Roman" panose="02020603050405020304" pitchFamily="18" charset="0"/>
              </a:rPr>
              <a:t> and its enzyme systems helps us to understand early evolution and better frame our understanding of life in the Universe.</a:t>
            </a:r>
            <a:endParaRPr lang="en-US" sz="2700" dirty="0"/>
          </a:p>
        </p:txBody>
      </p:sp>
      <p:sp>
        <p:nvSpPr>
          <p:cNvPr id="1038" name="TextBox 1037">
            <a:extLst>
              <a:ext uri="{FF2B5EF4-FFF2-40B4-BE49-F238E27FC236}">
                <a16:creationId xmlns:a16="http://schemas.microsoft.com/office/drawing/2014/main" id="{E4B0BF46-7338-B2B4-45A9-1CD7F1C32B82}"/>
              </a:ext>
            </a:extLst>
          </p:cNvPr>
          <p:cNvSpPr txBox="1"/>
          <p:nvPr/>
        </p:nvSpPr>
        <p:spPr>
          <a:xfrm>
            <a:off x="222372" y="31517739"/>
            <a:ext cx="6453171" cy="923330"/>
          </a:xfrm>
          <a:prstGeom prst="rect">
            <a:avLst/>
          </a:prstGeom>
          <a:noFill/>
        </p:spPr>
        <p:txBody>
          <a:bodyPr wrap="square" rtlCol="0">
            <a:spAutoFit/>
          </a:bodyPr>
          <a:lstStyle/>
          <a:p>
            <a:r>
              <a:rPr lang="en-US" sz="2700" b="1" dirty="0">
                <a:latin typeface="Times New Roman" panose="02020603050405020304" pitchFamily="18" charset="0"/>
                <a:cs typeface="Times New Roman" panose="02020603050405020304" pitchFamily="18" charset="0"/>
              </a:rPr>
              <a:t>Figure 2: </a:t>
            </a:r>
            <a:r>
              <a:rPr lang="en-US" sz="2700" b="1" dirty="0">
                <a:solidFill>
                  <a:srgbClr val="1B1B1B"/>
                </a:solidFill>
                <a:latin typeface="Times New Roman" panose="02020603050405020304" pitchFamily="18" charset="0"/>
                <a:cs typeface="Times New Roman" panose="02020603050405020304" pitchFamily="18" charset="0"/>
              </a:rPr>
              <a:t>C</a:t>
            </a:r>
            <a:r>
              <a:rPr lang="en-US" sz="2700" b="1" i="0" dirty="0">
                <a:solidFill>
                  <a:srgbClr val="1B1B1B"/>
                </a:solidFill>
                <a:effectLst/>
                <a:latin typeface="Times New Roman" panose="02020603050405020304" pitchFamily="18" charset="0"/>
                <a:cs typeface="Times New Roman" panose="02020603050405020304" pitchFamily="18" charset="0"/>
              </a:rPr>
              <a:t>ryo-electron tomogram of </a:t>
            </a:r>
          </a:p>
          <a:p>
            <a:r>
              <a:rPr lang="en-US" sz="2700" b="1" i="0" dirty="0">
                <a:solidFill>
                  <a:srgbClr val="1B1B1B"/>
                </a:solidFill>
                <a:effectLst/>
                <a:latin typeface="Times New Roman" panose="02020603050405020304" pitchFamily="18" charset="0"/>
                <a:cs typeface="Times New Roman" panose="02020603050405020304" pitchFamily="18" charset="0"/>
              </a:rPr>
              <a:t>pre-divisional </a:t>
            </a:r>
            <a:r>
              <a:rPr lang="en-US" sz="2700" b="1" i="1" dirty="0">
                <a:solidFill>
                  <a:srgbClr val="1B1B1B"/>
                </a:solidFill>
                <a:effectLst/>
                <a:latin typeface="Times New Roman" panose="02020603050405020304" pitchFamily="18" charset="0"/>
                <a:cs typeface="Times New Roman" panose="02020603050405020304" pitchFamily="18" charset="0"/>
              </a:rPr>
              <a:t>F. sacchari</a:t>
            </a:r>
            <a:r>
              <a:rPr lang="en-US" sz="2700" b="1" i="0" dirty="0">
                <a:solidFill>
                  <a:srgbClr val="1B1B1B"/>
                </a:solidFill>
                <a:effectLst/>
                <a:latin typeface="Times New Roman" panose="02020603050405020304" pitchFamily="18" charset="0"/>
                <a:cs typeface="Times New Roman" panose="02020603050405020304" pitchFamily="18" charset="0"/>
              </a:rPr>
              <a:t> cell.</a:t>
            </a:r>
            <a:endParaRPr lang="en-US" sz="2700" b="1" dirty="0">
              <a:latin typeface="Times New Roman" panose="02020603050405020304" pitchFamily="18" charset="0"/>
              <a:cs typeface="Times New Roman" panose="02020603050405020304" pitchFamily="18" charset="0"/>
            </a:endParaRPr>
          </a:p>
        </p:txBody>
      </p:sp>
      <p:sp>
        <p:nvSpPr>
          <p:cNvPr id="1039" name="TextBox 1038">
            <a:extLst>
              <a:ext uri="{FF2B5EF4-FFF2-40B4-BE49-F238E27FC236}">
                <a16:creationId xmlns:a16="http://schemas.microsoft.com/office/drawing/2014/main" id="{33C69E78-D2D1-2D77-4D7E-11F07A8C4E2F}"/>
              </a:ext>
            </a:extLst>
          </p:cNvPr>
          <p:cNvSpPr txBox="1"/>
          <p:nvPr/>
        </p:nvSpPr>
        <p:spPr>
          <a:xfrm>
            <a:off x="12599643" y="5114853"/>
            <a:ext cx="15913395" cy="10601300"/>
          </a:xfrm>
          <a:prstGeom prst="rect">
            <a:avLst/>
          </a:prstGeom>
          <a:noFill/>
        </p:spPr>
        <p:txBody>
          <a:bodyPr wrap="square" rtlCol="0">
            <a:spAutoFit/>
          </a:bodyPr>
          <a:lstStyle/>
          <a:p>
            <a:pPr marL="342900" marR="0" lvl="0" indent="-342900" algn="just">
              <a:lnSpc>
                <a:spcPct val="115000"/>
              </a:lnSpc>
              <a:spcAft>
                <a:spcPts val="800"/>
              </a:spcAft>
              <a:buFont typeface="+mj-lt"/>
              <a:buAutoNum type="arabicPeriod"/>
              <a:tabLst>
                <a:tab pos="457200" algn="l"/>
              </a:tabLst>
            </a:pP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An </a:t>
            </a:r>
            <a:r>
              <a:rPr lang="en-US" sz="2700" i="1" kern="100" dirty="0">
                <a:effectLst/>
                <a:latin typeface="Times New Roman" panose="02020603050405020304" pitchFamily="18" charset="0"/>
                <a:ea typeface="Aptos" panose="020B0004020202020204" pitchFamily="34" charset="0"/>
                <a:cs typeface="Times New Roman" panose="02020603050405020304" pitchFamily="18" charset="0"/>
              </a:rPr>
              <a:t>E. coli </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codon frequency table was used for codon optimization of the gene encoding Fsa11540Glu (</a:t>
            </a:r>
            <a:r>
              <a:rPr lang="en-US" sz="2700" kern="100" dirty="0" err="1">
                <a:effectLst/>
                <a:latin typeface="Times New Roman" panose="02020603050405020304" pitchFamily="18" charset="0"/>
                <a:ea typeface="Aptos" panose="020B0004020202020204" pitchFamily="34" charset="0"/>
                <a:cs typeface="Times New Roman" panose="02020603050405020304" pitchFamily="18" charset="0"/>
              </a:rPr>
              <a:t>Oberortner</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 et al., 2016).</a:t>
            </a:r>
          </a:p>
          <a:p>
            <a:pPr marL="342900" marR="0" lvl="0" indent="-342900" algn="just">
              <a:lnSpc>
                <a:spcPct val="115000"/>
              </a:lnSpc>
              <a:spcAft>
                <a:spcPts val="800"/>
              </a:spcAft>
              <a:buFont typeface="+mj-lt"/>
              <a:buAutoNum type="arabicPeriod"/>
              <a:tabLst>
                <a:tab pos="457200" algn="l"/>
              </a:tabLst>
            </a:pP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The codon-optimized Fsa11540Glu gene was synthesized with an N-terminal 6 × His tag, a GB1 solubility tag, and a TEV protease cleavage site. The synthetic gene was ligated and cloned in pET-21b-GB1 within </a:t>
            </a:r>
            <a:r>
              <a:rPr lang="en-US" sz="2700" i="1" kern="100" dirty="0">
                <a:effectLst/>
                <a:latin typeface="Times New Roman" panose="02020603050405020304" pitchFamily="18" charset="0"/>
                <a:ea typeface="Aptos" panose="020B0004020202020204" pitchFamily="34" charset="0"/>
                <a:cs typeface="Times New Roman" panose="02020603050405020304" pitchFamily="18" charset="0"/>
              </a:rPr>
              <a:t>E. coli </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T7 Express cells.</a:t>
            </a:r>
          </a:p>
          <a:p>
            <a:pPr marL="342900" marR="0" lvl="0" indent="-342900" algn="just">
              <a:lnSpc>
                <a:spcPct val="115000"/>
              </a:lnSpc>
              <a:spcAft>
                <a:spcPts val="800"/>
              </a:spcAft>
              <a:buFont typeface="+mj-lt"/>
              <a:buAutoNum type="arabicPeriod"/>
              <a:tabLst>
                <a:tab pos="457200" algn="l"/>
              </a:tabLst>
            </a:pP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Computed structure models (CSMs) were generated to visualize the structure of Fsa11540Glu and amino acid positions of the two conserved glutamic acid residues within ChimeraX v 1.8 using AlphaFold 3 </a:t>
            </a:r>
            <a:r>
              <a:rPr lang="en-US" sz="2700" b="1" kern="100" dirty="0">
                <a:effectLst/>
                <a:latin typeface="Times New Roman" panose="02020603050405020304" pitchFamily="18" charset="0"/>
                <a:ea typeface="Aptos" panose="020B0004020202020204" pitchFamily="34" charset="0"/>
                <a:cs typeface="Times New Roman" panose="02020603050405020304" pitchFamily="18" charset="0"/>
              </a:rPr>
              <a:t>(Figure 3)</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 </a:t>
            </a:r>
          </a:p>
          <a:p>
            <a:pPr marL="342900" marR="0" lvl="0" indent="-342900" algn="just">
              <a:lnSpc>
                <a:spcPct val="115000"/>
              </a:lnSpc>
              <a:spcAft>
                <a:spcPts val="800"/>
              </a:spcAft>
              <a:buFont typeface="+mj-lt"/>
              <a:buAutoNum type="arabicPeriod"/>
              <a:tabLst>
                <a:tab pos="457200" algn="l"/>
              </a:tabLst>
            </a:pP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The transformed </a:t>
            </a:r>
            <a:r>
              <a:rPr lang="en-US" sz="2700" i="1" kern="100" dirty="0">
                <a:effectLst/>
                <a:latin typeface="Times New Roman" panose="02020603050405020304" pitchFamily="18" charset="0"/>
                <a:ea typeface="Aptos" panose="020B0004020202020204" pitchFamily="34" charset="0"/>
                <a:cs typeface="Times New Roman" panose="02020603050405020304" pitchFamily="18" charset="0"/>
              </a:rPr>
              <a:t>E. coli</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 cells were grown on Luria-Bertani (LB) agar plates with 100 µg/mL ampicillin then transferred to LB broth with 100 µg/mL ampicillin for incubation at 37 ºC and shaking at 225 rpm until reaching OD</a:t>
            </a:r>
            <a:r>
              <a:rPr lang="en-US" sz="2700" kern="100" baseline="-25000" dirty="0">
                <a:effectLst/>
                <a:latin typeface="Times New Roman" panose="02020603050405020304" pitchFamily="18" charset="0"/>
                <a:ea typeface="Aptos" panose="020B0004020202020204" pitchFamily="34" charset="0"/>
                <a:cs typeface="Times New Roman" panose="02020603050405020304" pitchFamily="18" charset="0"/>
              </a:rPr>
              <a:t>600</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 of 0.6‒0.8. </a:t>
            </a:r>
            <a:r>
              <a:rPr lang="en-US" sz="2700" kern="100" dirty="0" err="1">
                <a:effectLst/>
                <a:latin typeface="Times New Roman" panose="02020603050405020304" pitchFamily="18" charset="0"/>
                <a:ea typeface="Aptos" panose="020B0004020202020204" pitchFamily="34" charset="0"/>
                <a:cs typeface="Times New Roman" panose="02020603050405020304" pitchFamily="18" charset="0"/>
              </a:rPr>
              <a:t>Isopropylthio</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a:t>
            </a:r>
            <a:r>
              <a:rPr lang="el-GR" sz="2700" kern="100" dirty="0">
                <a:effectLst/>
                <a:latin typeface="Times New Roman" panose="02020603050405020304" pitchFamily="18" charset="0"/>
                <a:ea typeface="Aptos" panose="020B0004020202020204" pitchFamily="34" charset="0"/>
                <a:cs typeface="Times New Roman" panose="02020603050405020304" pitchFamily="18" charset="0"/>
              </a:rPr>
              <a:t>β-</a:t>
            </a:r>
            <a:r>
              <a:rPr lang="en-US" sz="2700" kern="100" dirty="0" err="1">
                <a:effectLst/>
                <a:latin typeface="Times New Roman" panose="02020603050405020304" pitchFamily="18" charset="0"/>
                <a:ea typeface="Aptos" panose="020B0004020202020204" pitchFamily="34" charset="0"/>
                <a:cs typeface="Times New Roman" panose="02020603050405020304" pitchFamily="18" charset="0"/>
              </a:rPr>
              <a:t>galactoside</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 (IPTG) (0.5 mM ) was added before incubating overnight at 37 °C with shaking at 150 rpm. The cells were centrifuged at 16,100 x g, resuspended in lysis buffer, and lysed by sonication. The soluble fraction was isolated by centrifugation and the crude lysate was removed.</a:t>
            </a:r>
          </a:p>
          <a:p>
            <a:pPr marL="342900" marR="0" lvl="0" indent="-342900" algn="just">
              <a:lnSpc>
                <a:spcPct val="115000"/>
              </a:lnSpc>
              <a:spcAft>
                <a:spcPts val="800"/>
              </a:spcAft>
              <a:buFont typeface="+mj-lt"/>
              <a:buAutoNum type="arabicPeriod"/>
              <a:tabLst>
                <a:tab pos="457200" algn="l"/>
              </a:tabLst>
            </a:pP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Fsa11540Glu was heat purified by heating the crude lysate at 80 ºC for 30 minutes on a heat block. Denatured host proteins were then pelleted by centrifugation and the remaining lysate contained purified Fsa11540Glu. Purity and molecular weight were assessed by a 7.5% polyacrylamide SDS-PAGE gel </a:t>
            </a:r>
            <a:r>
              <a:rPr lang="en-US" sz="2700" b="1" kern="100" dirty="0">
                <a:effectLst/>
                <a:latin typeface="Times New Roman" panose="02020603050405020304" pitchFamily="18" charset="0"/>
                <a:ea typeface="Aptos" panose="020B0004020202020204" pitchFamily="34" charset="0"/>
                <a:cs typeface="Times New Roman" panose="02020603050405020304" pitchFamily="18" charset="0"/>
              </a:rPr>
              <a:t>(Figure 4A)</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 A 7.5% polyacrylamide native PAGE gel along with the CSMs was used to assess multimerization </a:t>
            </a:r>
            <a:r>
              <a:rPr lang="en-US" sz="2700" b="1" kern="100" dirty="0">
                <a:effectLst/>
                <a:latin typeface="Times New Roman" panose="02020603050405020304" pitchFamily="18" charset="0"/>
                <a:ea typeface="Aptos" panose="020B0004020202020204" pitchFamily="34" charset="0"/>
                <a:cs typeface="Times New Roman" panose="02020603050405020304" pitchFamily="18" charset="0"/>
              </a:rPr>
              <a:t>(Figure 4B)</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a:t>
            </a:r>
          </a:p>
          <a:p>
            <a:pPr marL="342900" marR="0" lvl="0" indent="-342900" algn="just">
              <a:lnSpc>
                <a:spcPct val="115000"/>
              </a:lnSpc>
              <a:spcAft>
                <a:spcPts val="800"/>
              </a:spcAft>
              <a:buFont typeface="+mj-lt"/>
              <a:buAutoNum type="arabicPeriod"/>
              <a:tabLst>
                <a:tab pos="457200" algn="l"/>
              </a:tabLst>
            </a:pP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A colorimetric assay was utilized to determine the quantity (µmol) of reducing sugars released by Fsa11540Glu for all enzyme activity assays including substrate specificity </a:t>
            </a:r>
            <a:r>
              <a:rPr lang="en-US" sz="2700" b="1" kern="100" dirty="0">
                <a:effectLst/>
                <a:latin typeface="Times New Roman" panose="02020603050405020304" pitchFamily="18" charset="0"/>
                <a:ea typeface="Aptos" panose="020B0004020202020204" pitchFamily="34" charset="0"/>
                <a:cs typeface="Times New Roman" panose="02020603050405020304" pitchFamily="18" charset="0"/>
              </a:rPr>
              <a:t>(Figure 5)</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 pH range (4.5-11) and optimum </a:t>
            </a:r>
            <a:r>
              <a:rPr lang="en-US" sz="2700" b="1" kern="100" dirty="0">
                <a:effectLst/>
                <a:latin typeface="Times New Roman" panose="02020603050405020304" pitchFamily="18" charset="0"/>
                <a:ea typeface="Aptos" panose="020B0004020202020204" pitchFamily="34" charset="0"/>
                <a:cs typeface="Times New Roman" panose="02020603050405020304" pitchFamily="18" charset="0"/>
              </a:rPr>
              <a:t>(Figure 6)</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 temperature range (4-100 ºC) and optimum </a:t>
            </a:r>
            <a:r>
              <a:rPr lang="en-US" sz="2700" b="1" kern="100" dirty="0">
                <a:effectLst/>
                <a:latin typeface="Times New Roman" panose="02020603050405020304" pitchFamily="18" charset="0"/>
                <a:ea typeface="Aptos" panose="020B0004020202020204" pitchFamily="34" charset="0"/>
                <a:cs typeface="Times New Roman" panose="02020603050405020304" pitchFamily="18" charset="0"/>
              </a:rPr>
              <a:t>(Figure 7)</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 and thermostability after a 1-hr preincubation at various temperatures (60-100 ºC) followed by overnight incubation at 80 ºC </a:t>
            </a:r>
            <a:r>
              <a:rPr lang="en-US" sz="2700" b="1" kern="100" dirty="0">
                <a:effectLst/>
                <a:latin typeface="Times New Roman" panose="02020603050405020304" pitchFamily="18" charset="0"/>
                <a:ea typeface="Aptos" panose="020B0004020202020204" pitchFamily="34" charset="0"/>
                <a:cs typeface="Times New Roman" panose="02020603050405020304" pitchFamily="18" charset="0"/>
              </a:rPr>
              <a:t>(Figure 8)</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a:t>
            </a:r>
          </a:p>
        </p:txBody>
      </p:sp>
      <p:sp>
        <p:nvSpPr>
          <p:cNvPr id="1040" name="TextBox 1039">
            <a:extLst>
              <a:ext uri="{FF2B5EF4-FFF2-40B4-BE49-F238E27FC236}">
                <a16:creationId xmlns:a16="http://schemas.microsoft.com/office/drawing/2014/main" id="{ADDFDF25-4507-EED5-966A-33338D57BDA8}"/>
              </a:ext>
            </a:extLst>
          </p:cNvPr>
          <p:cNvSpPr txBox="1"/>
          <p:nvPr/>
        </p:nvSpPr>
        <p:spPr>
          <a:xfrm>
            <a:off x="28637437" y="25895790"/>
            <a:ext cx="15152675" cy="4247317"/>
          </a:xfrm>
          <a:prstGeom prst="rect">
            <a:avLst/>
          </a:prstGeom>
          <a:noFill/>
        </p:spPr>
        <p:txBody>
          <a:bodyPr wrap="square" rtlCol="0">
            <a:spAutoFit/>
          </a:bodyPr>
          <a:lstStyle/>
          <a:p>
            <a:pPr algn="just"/>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Fsa11540Glu is a hyperthermophilic (</a:t>
            </a:r>
            <a:r>
              <a:rPr lang="en-US" sz="2700" kern="100" dirty="0" err="1">
                <a:effectLst/>
                <a:latin typeface="Times New Roman" panose="02020603050405020304" pitchFamily="18" charset="0"/>
                <a:ea typeface="Aptos" panose="020B0004020202020204" pitchFamily="34" charset="0"/>
                <a:cs typeface="Times New Roman" panose="02020603050405020304" pitchFamily="18" charset="0"/>
              </a:rPr>
              <a:t>T</a:t>
            </a:r>
            <a:r>
              <a:rPr lang="en-US" sz="2700" kern="100" baseline="-25000" dirty="0" err="1">
                <a:effectLst/>
                <a:latin typeface="Times New Roman" panose="02020603050405020304" pitchFamily="18" charset="0"/>
                <a:ea typeface="Aptos" panose="020B0004020202020204" pitchFamily="34" charset="0"/>
                <a:cs typeface="Times New Roman" panose="02020603050405020304" pitchFamily="18" charset="0"/>
              </a:rPr>
              <a:t>opt</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 80 ºC) </a:t>
            </a:r>
            <a:r>
              <a:rPr lang="en-US" sz="2700" kern="100" dirty="0" err="1">
                <a:effectLst/>
                <a:latin typeface="Times New Roman" panose="02020603050405020304" pitchFamily="18" charset="0"/>
                <a:ea typeface="Aptos" panose="020B0004020202020204" pitchFamily="34" charset="0"/>
                <a:cs typeface="Times New Roman" panose="02020603050405020304" pitchFamily="18" charset="0"/>
              </a:rPr>
              <a:t>gellanase</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 belonging to family GH50 with a molecular weight of ~ 137 kDa. It functions optimally at pH 5.5 and is thermostable up to 90 ºC. CSMs and native-PAGE analysis agree that Fsa11540Glu is a monomer. CSMs also confirm the presence of two conserved glutamic residues Glu385 and Glu551 within an active site pocket. These conserved residues are consistent with the characteristics of GH clan-A utilizing two glutamic acid residues as acid/base catalyst and nucleophile (Kumar et al., 2019). The resulting characterization of Fsa11540Glu from this study reveals its unusual activity as a </a:t>
            </a:r>
            <a:r>
              <a:rPr lang="el-GR" sz="2700" kern="100" dirty="0">
                <a:effectLst/>
                <a:latin typeface="Times New Roman" panose="02020603050405020304" pitchFamily="18" charset="0"/>
                <a:ea typeface="Aptos" panose="020B0004020202020204" pitchFamily="34" charset="0"/>
                <a:cs typeface="Times New Roman" panose="02020603050405020304" pitchFamily="18" charset="0"/>
              </a:rPr>
              <a:t>β</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-1,4-endoglucanase in comparison to other members of the GH50 family. This study contributes to our understanding of the GH50 family and the energy and carbon metabolism of </a:t>
            </a:r>
            <a:r>
              <a:rPr lang="en-US" sz="2700" i="1" kern="100" dirty="0">
                <a:effectLst/>
                <a:latin typeface="Times New Roman" panose="02020603050405020304" pitchFamily="18" charset="0"/>
                <a:ea typeface="Aptos" panose="020B0004020202020204" pitchFamily="34" charset="0"/>
                <a:cs typeface="Times New Roman" panose="02020603050405020304" pitchFamily="18" charset="0"/>
              </a:rPr>
              <a:t>F, sacchari</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 and the </a:t>
            </a:r>
            <a:r>
              <a:rPr lang="en-US" sz="2700" i="1" kern="100" dirty="0">
                <a:effectLst/>
                <a:latin typeface="Times New Roman" panose="02020603050405020304" pitchFamily="18" charset="0"/>
                <a:ea typeface="Aptos" panose="020B0004020202020204" pitchFamily="34" charset="0"/>
                <a:cs typeface="Times New Roman" panose="02020603050405020304" pitchFamily="18" charset="0"/>
              </a:rPr>
              <a:t>Armatimonadota</a:t>
            </a:r>
            <a:r>
              <a:rPr lang="en-US" sz="2700" kern="100" dirty="0">
                <a:effectLst/>
                <a:latin typeface="Times New Roman" panose="02020603050405020304" pitchFamily="18" charset="0"/>
                <a:ea typeface="Aptos" panose="020B0004020202020204" pitchFamily="34" charset="0"/>
                <a:cs typeface="Times New Roman" panose="02020603050405020304" pitchFamily="18" charset="0"/>
              </a:rPr>
              <a:t>. This project improves our understanding of life in extreme environments on Earth and improves our understanding of habitability.</a:t>
            </a:r>
          </a:p>
        </p:txBody>
      </p:sp>
      <p:pic>
        <p:nvPicPr>
          <p:cNvPr id="18" name="Picture 17">
            <a:extLst>
              <a:ext uri="{FF2B5EF4-FFF2-40B4-BE49-F238E27FC236}">
                <a16:creationId xmlns:a16="http://schemas.microsoft.com/office/drawing/2014/main" id="{E9F205AE-556F-C7D1-6560-3B1796395923}"/>
              </a:ext>
            </a:extLst>
          </p:cNvPr>
          <p:cNvPicPr>
            <a:picLocks noChangeAspect="1"/>
          </p:cNvPicPr>
          <p:nvPr/>
        </p:nvPicPr>
        <p:blipFill>
          <a:blip r:embed="rId9"/>
          <a:srcRect r="52581"/>
          <a:stretch/>
        </p:blipFill>
        <p:spPr>
          <a:xfrm>
            <a:off x="14920576" y="23874607"/>
            <a:ext cx="4264522" cy="6260829"/>
          </a:xfrm>
          <a:prstGeom prst="rect">
            <a:avLst/>
          </a:prstGeom>
        </p:spPr>
      </p:pic>
      <p:pic>
        <p:nvPicPr>
          <p:cNvPr id="20" name="Picture 19">
            <a:extLst>
              <a:ext uri="{FF2B5EF4-FFF2-40B4-BE49-F238E27FC236}">
                <a16:creationId xmlns:a16="http://schemas.microsoft.com/office/drawing/2014/main" id="{A015E2ED-2E4A-2AE3-EFBF-EB7865EC4F54}"/>
              </a:ext>
            </a:extLst>
          </p:cNvPr>
          <p:cNvPicPr>
            <a:picLocks noChangeAspect="1"/>
          </p:cNvPicPr>
          <p:nvPr/>
        </p:nvPicPr>
        <p:blipFill>
          <a:blip r:embed="rId10"/>
          <a:srcRect l="-1969" r="57946"/>
          <a:stretch/>
        </p:blipFill>
        <p:spPr>
          <a:xfrm>
            <a:off x="14838394" y="16639297"/>
            <a:ext cx="4428886" cy="5448627"/>
          </a:xfrm>
          <a:prstGeom prst="rect">
            <a:avLst/>
          </a:prstGeom>
        </p:spPr>
      </p:pic>
      <p:sp>
        <p:nvSpPr>
          <p:cNvPr id="23" name="TextBox 22">
            <a:extLst>
              <a:ext uri="{FF2B5EF4-FFF2-40B4-BE49-F238E27FC236}">
                <a16:creationId xmlns:a16="http://schemas.microsoft.com/office/drawing/2014/main" id="{AFF77B3C-E4C3-191D-D94F-F3C89A428E9D}"/>
              </a:ext>
            </a:extLst>
          </p:cNvPr>
          <p:cNvSpPr txBox="1"/>
          <p:nvPr/>
        </p:nvSpPr>
        <p:spPr>
          <a:xfrm>
            <a:off x="13490353" y="23822756"/>
            <a:ext cx="805099" cy="707886"/>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A</a:t>
            </a:r>
          </a:p>
        </p:txBody>
      </p:sp>
      <p:sp>
        <p:nvSpPr>
          <p:cNvPr id="25" name="TextBox 24">
            <a:extLst>
              <a:ext uri="{FF2B5EF4-FFF2-40B4-BE49-F238E27FC236}">
                <a16:creationId xmlns:a16="http://schemas.microsoft.com/office/drawing/2014/main" id="{58DA6B37-1BBC-431D-14E5-9FD0EFC5647C}"/>
              </a:ext>
            </a:extLst>
          </p:cNvPr>
          <p:cNvSpPr txBox="1"/>
          <p:nvPr/>
        </p:nvSpPr>
        <p:spPr>
          <a:xfrm>
            <a:off x="20584922" y="23822756"/>
            <a:ext cx="805099" cy="707886"/>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B</a:t>
            </a:r>
          </a:p>
        </p:txBody>
      </p:sp>
      <p:sp>
        <p:nvSpPr>
          <p:cNvPr id="29" name="TextBox 28">
            <a:extLst>
              <a:ext uri="{FF2B5EF4-FFF2-40B4-BE49-F238E27FC236}">
                <a16:creationId xmlns:a16="http://schemas.microsoft.com/office/drawing/2014/main" id="{3991D702-4CBA-203C-C047-974111A3C6D1}"/>
              </a:ext>
            </a:extLst>
          </p:cNvPr>
          <p:cNvSpPr txBox="1"/>
          <p:nvPr/>
        </p:nvSpPr>
        <p:spPr>
          <a:xfrm>
            <a:off x="13571638" y="16639297"/>
            <a:ext cx="805099" cy="707886"/>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A</a:t>
            </a:r>
          </a:p>
        </p:txBody>
      </p:sp>
      <p:sp>
        <p:nvSpPr>
          <p:cNvPr id="30" name="TextBox 29">
            <a:extLst>
              <a:ext uri="{FF2B5EF4-FFF2-40B4-BE49-F238E27FC236}">
                <a16:creationId xmlns:a16="http://schemas.microsoft.com/office/drawing/2014/main" id="{43786B99-D084-C28C-A1B9-B9646466C88C}"/>
              </a:ext>
            </a:extLst>
          </p:cNvPr>
          <p:cNvSpPr txBox="1"/>
          <p:nvPr/>
        </p:nvSpPr>
        <p:spPr>
          <a:xfrm>
            <a:off x="20656757" y="16638487"/>
            <a:ext cx="805099" cy="707886"/>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B</a:t>
            </a:r>
          </a:p>
        </p:txBody>
      </p:sp>
      <p:pic>
        <p:nvPicPr>
          <p:cNvPr id="33" name="Picture 32">
            <a:extLst>
              <a:ext uri="{FF2B5EF4-FFF2-40B4-BE49-F238E27FC236}">
                <a16:creationId xmlns:a16="http://schemas.microsoft.com/office/drawing/2014/main" id="{A3504726-E322-2670-A01E-E225DE303F9E}"/>
              </a:ext>
            </a:extLst>
          </p:cNvPr>
          <p:cNvPicPr>
            <a:picLocks noChangeAspect="1"/>
          </p:cNvPicPr>
          <p:nvPr/>
        </p:nvPicPr>
        <p:blipFill>
          <a:blip r:embed="rId11"/>
          <a:stretch>
            <a:fillRect/>
          </a:stretch>
        </p:blipFill>
        <p:spPr>
          <a:xfrm>
            <a:off x="232143" y="25869650"/>
            <a:ext cx="6259132" cy="5562383"/>
          </a:xfrm>
          <a:prstGeom prst="rect">
            <a:avLst/>
          </a:prstGeom>
        </p:spPr>
      </p:pic>
      <p:pic>
        <p:nvPicPr>
          <p:cNvPr id="34" name="Picture 33">
            <a:extLst>
              <a:ext uri="{FF2B5EF4-FFF2-40B4-BE49-F238E27FC236}">
                <a16:creationId xmlns:a16="http://schemas.microsoft.com/office/drawing/2014/main" id="{A7082481-3BC8-D1F6-DAB7-0EF2D396E1A8}"/>
              </a:ext>
            </a:extLst>
          </p:cNvPr>
          <p:cNvPicPr>
            <a:picLocks noChangeAspect="1"/>
          </p:cNvPicPr>
          <p:nvPr/>
        </p:nvPicPr>
        <p:blipFill>
          <a:blip r:embed="rId9"/>
          <a:srcRect l="48616"/>
          <a:stretch/>
        </p:blipFill>
        <p:spPr>
          <a:xfrm>
            <a:off x="21461856" y="23957642"/>
            <a:ext cx="4557404" cy="6174565"/>
          </a:xfrm>
          <a:prstGeom prst="rect">
            <a:avLst/>
          </a:prstGeom>
        </p:spPr>
      </p:pic>
      <p:pic>
        <p:nvPicPr>
          <p:cNvPr id="35" name="Picture 34">
            <a:extLst>
              <a:ext uri="{FF2B5EF4-FFF2-40B4-BE49-F238E27FC236}">
                <a16:creationId xmlns:a16="http://schemas.microsoft.com/office/drawing/2014/main" id="{2F82A79F-A839-5767-DD92-599AD05E825D}"/>
              </a:ext>
            </a:extLst>
          </p:cNvPr>
          <p:cNvPicPr>
            <a:picLocks noChangeAspect="1"/>
          </p:cNvPicPr>
          <p:nvPr/>
        </p:nvPicPr>
        <p:blipFill>
          <a:blip r:embed="rId10"/>
          <a:srcRect l="49548"/>
          <a:stretch/>
        </p:blipFill>
        <p:spPr>
          <a:xfrm>
            <a:off x="21322579" y="16619614"/>
            <a:ext cx="4915281" cy="5276469"/>
          </a:xfrm>
          <a:prstGeom prst="rect">
            <a:avLst/>
          </a:prstGeom>
        </p:spPr>
      </p:pic>
      <p:pic>
        <p:nvPicPr>
          <p:cNvPr id="4" name="Picture 3">
            <a:extLst>
              <a:ext uri="{FF2B5EF4-FFF2-40B4-BE49-F238E27FC236}">
                <a16:creationId xmlns:a16="http://schemas.microsoft.com/office/drawing/2014/main" id="{AE454E38-8D23-C900-88D3-D41817259214}"/>
              </a:ext>
            </a:extLst>
          </p:cNvPr>
          <p:cNvPicPr>
            <a:picLocks noChangeAspect="1"/>
          </p:cNvPicPr>
          <p:nvPr/>
        </p:nvPicPr>
        <p:blipFill>
          <a:blip r:embed="rId12"/>
          <a:stretch>
            <a:fillRect/>
          </a:stretch>
        </p:blipFill>
        <p:spPr>
          <a:xfrm>
            <a:off x="4364708" y="227458"/>
            <a:ext cx="3877519" cy="3893030"/>
          </a:xfrm>
          <a:prstGeom prst="rect">
            <a:avLst/>
          </a:prstGeom>
        </p:spPr>
      </p:pic>
      <p:pic>
        <p:nvPicPr>
          <p:cNvPr id="1026" name="Picture 2">
            <a:extLst>
              <a:ext uri="{FF2B5EF4-FFF2-40B4-BE49-F238E27FC236}">
                <a16:creationId xmlns:a16="http://schemas.microsoft.com/office/drawing/2014/main" id="{B0497DA8-5DAE-D78D-6117-1E709317CD4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9391" y="250669"/>
            <a:ext cx="3893030" cy="3893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018190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16409</TotalTime>
  <Words>1667</Words>
  <Application>Microsoft Macintosh PowerPoint</Application>
  <PresentationFormat>Custom</PresentationFormat>
  <Paragraphs>86</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Savannah Sleezer</dc:creator>
  <cp:lastModifiedBy>Janalee Vaseur</cp:lastModifiedBy>
  <cp:revision>13</cp:revision>
  <dcterms:created xsi:type="dcterms:W3CDTF">2025-02-05T00:03:10Z</dcterms:created>
  <dcterms:modified xsi:type="dcterms:W3CDTF">2025-03-04T20:16:08Z</dcterms:modified>
</cp:coreProperties>
</file>